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5" r:id="rId4"/>
    <p:sldId id="261" r:id="rId5"/>
    <p:sldId id="262" r:id="rId6"/>
    <p:sldId id="274" r:id="rId7"/>
    <p:sldId id="270" r:id="rId8"/>
    <p:sldId id="260" r:id="rId9"/>
    <p:sldId id="276" r:id="rId10"/>
    <p:sldId id="278" r:id="rId11"/>
    <p:sldId id="279" r:id="rId12"/>
  </p:sldIdLst>
  <p:sldSz cx="9144000" cy="6858000" type="screen4x3"/>
  <p:notesSz cx="9144000" cy="6858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2889"/>
    <a:srgbClr val="0630A6"/>
    <a:srgbClr val="3907B5"/>
    <a:srgbClr val="281597"/>
    <a:srgbClr val="05298D"/>
    <a:srgbClr val="120D79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Julho%202014\APRESENTACOES\INSTITUI&#199;&#213;ES%20FINANCEIRAS_Ativos_Acumulado_julho_20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12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pt-BR"/>
              <a:t>QUANTIDADE DE OPERAÇÕES</a:t>
            </a:r>
          </a:p>
        </c:rich>
      </c:tx>
      <c:layout>
        <c:manualLayout>
          <c:xMode val="edge"/>
          <c:yMode val="edge"/>
          <c:x val="0.21132943349401606"/>
          <c:y val="3.1645569620253243E-2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'BANCOS EMPRÉST PESSOAL'!#REF!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C0C0C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0814450196706979E-2"/>
                  <c:y val="0.14864147903677041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BR"/>
              </a:p>
            </c:txPr>
            <c:showVal val="1"/>
          </c:dLbls>
          <c:cat>
            <c:strLit>
              <c:ptCount val="1"/>
              <c:pt idx="0">
                <c:v>total bancos</c:v>
              </c:pt>
            </c:strLit>
          </c:cat>
          <c:val>
            <c:numRef>
              <c:f>'BANCOS EMPRÉST PESSOAL'!#REF!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'BANCOS EMPRÉST PESSOAL'!#REF!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33CC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1436829448891217E-2"/>
                  <c:y val="0.23479795171900544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BR"/>
              </a:p>
            </c:txPr>
            <c:showVal val="1"/>
          </c:dLbls>
          <c:cat>
            <c:strLit>
              <c:ptCount val="1"/>
              <c:pt idx="0">
                <c:v>total bancos</c:v>
              </c:pt>
            </c:strLit>
          </c:cat>
          <c:val>
            <c:numRef>
              <c:f>'BANCOS EMPRÉST PESSOAL'!#REF!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axId val="69917312"/>
        <c:axId val="70590848"/>
      </c:barChart>
      <c:catAx>
        <c:axId val="69917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70590848"/>
        <c:crosses val="autoZero"/>
        <c:auto val="1"/>
        <c:lblAlgn val="ctr"/>
        <c:lblOffset val="100"/>
        <c:tickLblSkip val="1"/>
        <c:tickMarkSkip val="1"/>
      </c:catAx>
      <c:valAx>
        <c:axId val="7059084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69917312"/>
        <c:crosses val="autoZero"/>
        <c:crossBetween val="between"/>
      </c:valAx>
      <c:spPr>
        <a:solidFill>
          <a:srgbClr val="FFFF99"/>
        </a:solidFill>
        <a:ln w="25400">
          <a:noFill/>
        </a:ln>
      </c:spPr>
    </c:plotArea>
    <c:legend>
      <c:legendPos val="r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pt-BR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9A1CD-BF71-40F3-990B-5FE5158FCBF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B1D60-E6A2-42D9-94C3-AF615BD3729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1987C-E72A-4B2C-AD0F-6C36E941003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51545-695B-4E59-915B-70C846DE460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8F3D1-7818-4F6B-A4E6-FB0E693779D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7CCFA-21C8-4ED4-A568-638DC5B02B6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B0B0B-912F-4AE7-A82D-593A686CAF2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AFA64-3F9D-4FE5-B2ED-BB29882A7BF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5A1E4-42EA-45DB-A0D1-CEA6AD1E1CE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C4D46-8EEE-4AFD-ACB2-A80E2DD886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F3A83-4D9C-4B7B-BE4E-A99BFCAD0A4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9A6310-F330-45A2-A3F7-23C8F864B34B}" type="slidenum">
              <a:rPr lang="pt-BR"/>
              <a:pPr/>
              <a:t>‹nº›</a:t>
            </a:fld>
            <a:endParaRPr lang="pt-BR"/>
          </a:p>
        </p:txBody>
      </p:sp>
      <p:pic>
        <p:nvPicPr>
          <p:cNvPr id="1031" name="Picture 11" descr="top_centro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6948488" y="549275"/>
            <a:ext cx="2195512" cy="142875"/>
          </a:xfrm>
          <a:prstGeom prst="rect">
            <a:avLst/>
          </a:prstGeom>
          <a:solidFill>
            <a:srgbClr val="0528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9" r:id="rId1"/>
    <p:sldLayoutId id="2147484650" r:id="rId2"/>
    <p:sldLayoutId id="2147484640" r:id="rId3"/>
    <p:sldLayoutId id="2147484641" r:id="rId4"/>
    <p:sldLayoutId id="2147484642" r:id="rId5"/>
    <p:sldLayoutId id="2147484643" r:id="rId6"/>
    <p:sldLayoutId id="2147484644" r:id="rId7"/>
    <p:sldLayoutId id="2147484645" r:id="rId8"/>
    <p:sldLayoutId id="2147484646" r:id="rId9"/>
    <p:sldLayoutId id="2147484647" r:id="rId10"/>
    <p:sldLayoutId id="2147484648" r:id="rId11"/>
    <p:sldLayoutId id="2147484649" r:id="rId12"/>
    <p:sldLayoutId id="214748465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07950" y="1271588"/>
            <a:ext cx="8928100" cy="51090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6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Crédito Consignado</a:t>
            </a:r>
            <a:r>
              <a:rPr lang="pt-BR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pt-BR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 folha de pagamento de benefícios do INSS</a:t>
            </a:r>
          </a:p>
          <a:p>
            <a:pPr algn="ctr">
              <a:spcBef>
                <a:spcPct val="50000"/>
              </a:spcBef>
            </a:pPr>
            <a:endParaRPr lang="pt-BR" sz="4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pt-BR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NACIONAL</a:t>
            </a:r>
          </a:p>
          <a:p>
            <a:pPr>
              <a:spcBef>
                <a:spcPct val="50000"/>
              </a:spcBef>
            </a:pPr>
            <a:r>
              <a:rPr lang="pt-BR" sz="1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Atualizada até </a:t>
            </a:r>
            <a:r>
              <a:rPr lang="pt-BR" sz="1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Julho </a:t>
            </a:r>
            <a:r>
              <a:rPr lang="pt-BR" sz="1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0" y="765175"/>
            <a:ext cx="914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 dirty="0">
                <a:solidFill>
                  <a:srgbClr val="262673"/>
                </a:solidFill>
              </a:rPr>
              <a:t>Distribuição percentual da quantidade e valor do </a:t>
            </a:r>
            <a:r>
              <a:rPr lang="pt-BR" sz="1600" b="1" u="sng" dirty="0">
                <a:solidFill>
                  <a:srgbClr val="262673"/>
                </a:solidFill>
              </a:rPr>
              <a:t>Empréstimo Pessoal</a:t>
            </a:r>
            <a:r>
              <a:rPr lang="pt-BR" sz="1600" b="1" dirty="0">
                <a:solidFill>
                  <a:srgbClr val="262673"/>
                </a:solidFill>
              </a:rPr>
              <a:t> por BANCOS – ACUMULADO DE </a:t>
            </a:r>
            <a:r>
              <a:rPr lang="pt-BR" sz="1600" b="1" u="sng" dirty="0">
                <a:solidFill>
                  <a:srgbClr val="262673"/>
                </a:solidFill>
              </a:rPr>
              <a:t>CONTRATOS ATIVOS</a:t>
            </a:r>
            <a:r>
              <a:rPr lang="pt-BR" sz="1600" b="1" dirty="0">
                <a:solidFill>
                  <a:srgbClr val="262673"/>
                </a:solidFill>
              </a:rPr>
              <a:t> EM </a:t>
            </a:r>
            <a:r>
              <a:rPr lang="pt-BR" sz="1600" b="1" dirty="0" smtClean="0">
                <a:solidFill>
                  <a:srgbClr val="262673"/>
                </a:solidFill>
              </a:rPr>
              <a:t>JULHO </a:t>
            </a:r>
            <a:r>
              <a:rPr lang="pt-BR" sz="1600" b="1" dirty="0">
                <a:solidFill>
                  <a:srgbClr val="262673"/>
                </a:solidFill>
              </a:rPr>
              <a:t>DE 2014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981075" y="1590675"/>
          <a:ext cx="588645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428735"/>
            <a:ext cx="8358245" cy="514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0" y="765175"/>
            <a:ext cx="914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 dirty="0">
                <a:solidFill>
                  <a:srgbClr val="262673"/>
                </a:solidFill>
              </a:rPr>
              <a:t>Distribuição percentual da quantidade e valor do </a:t>
            </a:r>
            <a:r>
              <a:rPr lang="pt-BR" sz="1600" b="1" u="sng" dirty="0">
                <a:solidFill>
                  <a:srgbClr val="262673"/>
                </a:solidFill>
              </a:rPr>
              <a:t>Empréstimo Pessoal</a:t>
            </a:r>
            <a:r>
              <a:rPr lang="pt-BR" sz="1600" b="1" dirty="0">
                <a:solidFill>
                  <a:srgbClr val="262673"/>
                </a:solidFill>
              </a:rPr>
              <a:t> por BANCOS – ACUMULADO DE </a:t>
            </a:r>
            <a:r>
              <a:rPr lang="pt-BR" sz="1600" b="1" u="sng" dirty="0">
                <a:solidFill>
                  <a:srgbClr val="262673"/>
                </a:solidFill>
              </a:rPr>
              <a:t>CONTRATOS ATIVOS</a:t>
            </a:r>
            <a:r>
              <a:rPr lang="pt-BR" sz="1600" b="1" dirty="0">
                <a:solidFill>
                  <a:srgbClr val="262673"/>
                </a:solidFill>
              </a:rPr>
              <a:t> EM </a:t>
            </a:r>
            <a:r>
              <a:rPr lang="pt-BR" sz="1600" b="1" dirty="0" smtClean="0">
                <a:solidFill>
                  <a:srgbClr val="262673"/>
                </a:solidFill>
              </a:rPr>
              <a:t>JULHO </a:t>
            </a:r>
            <a:r>
              <a:rPr lang="pt-BR" sz="1600" b="1" dirty="0">
                <a:solidFill>
                  <a:srgbClr val="262673"/>
                </a:solidFill>
              </a:rPr>
              <a:t>DE 2014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143931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4"/>
          <p:cNvSpPr txBox="1">
            <a:spLocks noChangeArrowheads="1"/>
          </p:cNvSpPr>
          <p:nvPr/>
        </p:nvSpPr>
        <p:spPr bwMode="auto">
          <a:xfrm>
            <a:off x="0" y="765175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solidFill>
                  <a:srgbClr val="262673"/>
                </a:solidFill>
              </a:rPr>
              <a:t>Quantidade de Operações de Crédito (</a:t>
            </a:r>
            <a:r>
              <a:rPr lang="pt-BR" sz="1600" b="1" u="sng">
                <a:solidFill>
                  <a:srgbClr val="262673"/>
                </a:solidFill>
              </a:rPr>
              <a:t>Empréstimo Pessoal e Cartão</a:t>
            </a:r>
            <a:r>
              <a:rPr lang="pt-BR" sz="1600" b="1">
                <a:solidFill>
                  <a:srgbClr val="262673"/>
                </a:solidFill>
              </a:rPr>
              <a:t>) realizadas por Instituições Financeiras com Aposentados e Pensionistas do INSS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1428736"/>
            <a:ext cx="8858312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4"/>
          <p:cNvSpPr txBox="1">
            <a:spLocks noChangeArrowheads="1"/>
          </p:cNvSpPr>
          <p:nvPr/>
        </p:nvSpPr>
        <p:spPr bwMode="auto">
          <a:xfrm>
            <a:off x="0" y="765175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solidFill>
                  <a:srgbClr val="262673"/>
                </a:solidFill>
              </a:rPr>
              <a:t>Quantidade de Operações de Crédito (</a:t>
            </a:r>
            <a:r>
              <a:rPr lang="pt-BR" sz="1600" b="1" u="sng">
                <a:solidFill>
                  <a:srgbClr val="262673"/>
                </a:solidFill>
              </a:rPr>
              <a:t>Empréstimo Pessoal e Cartão</a:t>
            </a:r>
            <a:r>
              <a:rPr lang="pt-BR" sz="1600" b="1">
                <a:solidFill>
                  <a:srgbClr val="262673"/>
                </a:solidFill>
              </a:rPr>
              <a:t>) realizadas por Instituições Financeiras com Aposentados e Pensionistas do INSS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00105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6"/>
          <p:cNvSpPr txBox="1">
            <a:spLocks noChangeArrowheads="1"/>
          </p:cNvSpPr>
          <p:nvPr/>
        </p:nvSpPr>
        <p:spPr bwMode="auto">
          <a:xfrm>
            <a:off x="0" y="765175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solidFill>
                  <a:srgbClr val="262673"/>
                </a:solidFill>
              </a:rPr>
              <a:t>Quantidade de Operações de Crédito contratada por meio de </a:t>
            </a:r>
            <a:r>
              <a:rPr lang="pt-BR" sz="1600" b="1" u="sng">
                <a:solidFill>
                  <a:srgbClr val="262673"/>
                </a:solidFill>
              </a:rPr>
              <a:t>Empréstimo Pessoal</a:t>
            </a:r>
            <a:endParaRPr lang="pt-BR" sz="1600" b="1">
              <a:solidFill>
                <a:srgbClr val="262673"/>
              </a:solidFill>
            </a:endParaRPr>
          </a:p>
          <a:p>
            <a:pPr algn="ctr"/>
            <a:r>
              <a:rPr lang="pt-BR" sz="1600" b="1">
                <a:solidFill>
                  <a:srgbClr val="262673"/>
                </a:solidFill>
              </a:rPr>
              <a:t>2013 a 2014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25" y="1500174"/>
            <a:ext cx="9021763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468313" y="765175"/>
            <a:ext cx="8243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solidFill>
                  <a:srgbClr val="262673"/>
                </a:solidFill>
              </a:rPr>
              <a:t>Quantidade de Operações de Crédito  </a:t>
            </a:r>
            <a:r>
              <a:rPr lang="pt-BR" sz="1600" b="1" u="sng">
                <a:solidFill>
                  <a:srgbClr val="262673"/>
                </a:solidFill>
              </a:rPr>
              <a:t>Reserva de Cartão – RMC </a:t>
            </a:r>
            <a:r>
              <a:rPr lang="pt-BR" sz="1600" b="1">
                <a:solidFill>
                  <a:srgbClr val="262673"/>
                </a:solidFill>
              </a:rPr>
              <a:t>– 2013 a 2014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175" y="1214422"/>
            <a:ext cx="8870981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347"/>
          <p:cNvSpPr txBox="1">
            <a:spLocks noChangeArrowheads="1"/>
          </p:cNvSpPr>
          <p:nvPr/>
        </p:nvSpPr>
        <p:spPr bwMode="auto">
          <a:xfrm>
            <a:off x="827088" y="765175"/>
            <a:ext cx="7489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solidFill>
                  <a:srgbClr val="262673"/>
                </a:solidFill>
              </a:rPr>
              <a:t>Quantidade de Operações de Crédito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13" y="1214422"/>
            <a:ext cx="8969375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742"/>
          <p:cNvSpPr txBox="1">
            <a:spLocks noChangeArrowheads="1"/>
          </p:cNvSpPr>
          <p:nvPr/>
        </p:nvSpPr>
        <p:spPr bwMode="auto">
          <a:xfrm>
            <a:off x="827088" y="857250"/>
            <a:ext cx="7489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solidFill>
                  <a:srgbClr val="262673"/>
                </a:solidFill>
              </a:rPr>
              <a:t>Quantidade de </a:t>
            </a:r>
            <a:r>
              <a:rPr lang="pt-BR" b="1">
                <a:solidFill>
                  <a:srgbClr val="262673"/>
                </a:solidFill>
              </a:rPr>
              <a:t>Operações</a:t>
            </a:r>
            <a:r>
              <a:rPr lang="pt-BR" sz="1600" b="1">
                <a:solidFill>
                  <a:srgbClr val="262673"/>
                </a:solidFill>
              </a:rPr>
              <a:t> de Crédito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1357298"/>
            <a:ext cx="850112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0" y="836613"/>
            <a:ext cx="91440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500" b="1">
                <a:solidFill>
                  <a:srgbClr val="262673"/>
                </a:solidFill>
              </a:rPr>
              <a:t>Quantidade e Valor das Operações de Crédito realizadas por Instituições Financeiras com Aposentados e Pensionistas do INSS – 2010 a 2014 – </a:t>
            </a:r>
            <a:r>
              <a:rPr lang="pt-BR" sz="1500">
                <a:solidFill>
                  <a:srgbClr val="262673"/>
                </a:solidFill>
              </a:rPr>
              <a:t>Valor da Operação em Milhares Correntes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" y="1643050"/>
            <a:ext cx="8953500" cy="484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0" y="765175"/>
            <a:ext cx="914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 dirty="0">
                <a:solidFill>
                  <a:srgbClr val="262673"/>
                </a:solidFill>
              </a:rPr>
              <a:t>Distribuição percentual da quantidade e valor do </a:t>
            </a:r>
            <a:r>
              <a:rPr lang="pt-BR" sz="1600" b="1" u="sng" dirty="0">
                <a:solidFill>
                  <a:srgbClr val="262673"/>
                </a:solidFill>
              </a:rPr>
              <a:t>Empréstimo Pessoal</a:t>
            </a:r>
            <a:r>
              <a:rPr lang="pt-BR" sz="1600" b="1" dirty="0">
                <a:solidFill>
                  <a:srgbClr val="262673"/>
                </a:solidFill>
              </a:rPr>
              <a:t> por </a:t>
            </a:r>
            <a:r>
              <a:rPr lang="pt-BR" sz="1600" b="1" u="sng" dirty="0">
                <a:solidFill>
                  <a:srgbClr val="262673"/>
                </a:solidFill>
              </a:rPr>
              <a:t>BANCOS</a:t>
            </a:r>
            <a:r>
              <a:rPr lang="pt-BR" sz="1600" b="1" dirty="0">
                <a:solidFill>
                  <a:srgbClr val="262673"/>
                </a:solidFill>
              </a:rPr>
              <a:t> – </a:t>
            </a:r>
            <a:r>
              <a:rPr lang="pt-BR" sz="1600" b="1" u="sng" dirty="0">
                <a:solidFill>
                  <a:srgbClr val="262673"/>
                </a:solidFill>
              </a:rPr>
              <a:t>Averbados</a:t>
            </a:r>
            <a:r>
              <a:rPr lang="pt-BR" sz="1600" b="1" dirty="0">
                <a:solidFill>
                  <a:srgbClr val="262673"/>
                </a:solidFill>
              </a:rPr>
              <a:t> </a:t>
            </a:r>
            <a:r>
              <a:rPr lang="pt-BR" sz="1600" b="1" dirty="0" smtClean="0">
                <a:solidFill>
                  <a:srgbClr val="262673"/>
                </a:solidFill>
              </a:rPr>
              <a:t>em Julho de </a:t>
            </a:r>
            <a:r>
              <a:rPr lang="pt-BR" sz="1600" b="1" dirty="0">
                <a:solidFill>
                  <a:srgbClr val="262673"/>
                </a:solidFill>
              </a:rPr>
              <a:t>2014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14393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3343</TotalTime>
  <Words>186</Words>
  <Application>Microsoft Macintosh PowerPoint</Application>
  <PresentationFormat>Apresentação na tela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Design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george.mattos</cp:lastModifiedBy>
  <cp:revision>294</cp:revision>
  <dcterms:created xsi:type="dcterms:W3CDTF">2009-09-29T20:18:13Z</dcterms:created>
  <dcterms:modified xsi:type="dcterms:W3CDTF">2014-08-26T20:14:07Z</dcterms:modified>
</cp:coreProperties>
</file>