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33" r:id="rId2"/>
    <p:sldId id="282" r:id="rId3"/>
    <p:sldId id="275" r:id="rId4"/>
    <p:sldId id="335" r:id="rId5"/>
    <p:sldId id="277" r:id="rId6"/>
    <p:sldId id="278" r:id="rId7"/>
    <p:sldId id="284" r:id="rId8"/>
    <p:sldId id="286" r:id="rId9"/>
    <p:sldId id="287" r:id="rId10"/>
    <p:sldId id="288" r:id="rId11"/>
    <p:sldId id="290" r:id="rId12"/>
    <p:sldId id="305" r:id="rId13"/>
    <p:sldId id="307" r:id="rId14"/>
    <p:sldId id="308" r:id="rId15"/>
    <p:sldId id="309" r:id="rId16"/>
    <p:sldId id="311" r:id="rId17"/>
    <p:sldId id="312" r:id="rId18"/>
    <p:sldId id="313" r:id="rId19"/>
    <p:sldId id="314" r:id="rId20"/>
    <p:sldId id="316" r:id="rId21"/>
    <p:sldId id="317" r:id="rId22"/>
    <p:sldId id="336" r:id="rId23"/>
    <p:sldId id="318" r:id="rId24"/>
    <p:sldId id="337" r:id="rId25"/>
    <p:sldId id="319" r:id="rId26"/>
    <p:sldId id="320" r:id="rId27"/>
    <p:sldId id="322" r:id="rId28"/>
    <p:sldId id="323" r:id="rId29"/>
    <p:sldId id="325" r:id="rId30"/>
    <p:sldId id="339" r:id="rId31"/>
    <p:sldId id="340" r:id="rId32"/>
    <p:sldId id="330" r:id="rId33"/>
    <p:sldId id="334" r:id="rId34"/>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arissa Gertum Becker"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DDDDDD"/>
    <a:srgbClr val="C0C0C0"/>
    <a:srgbClr val="3366FF"/>
    <a:srgbClr val="3333FF"/>
    <a:srgbClr val="FF9933"/>
    <a:srgbClr val="FFCC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26034" autoAdjust="0"/>
    <p:restoredTop sz="81203" autoAdjust="0"/>
  </p:normalViewPr>
  <p:slideViewPr>
    <p:cSldViewPr>
      <p:cViewPr>
        <p:scale>
          <a:sx n="50" d="100"/>
          <a:sy n="50" d="100"/>
        </p:scale>
        <p:origin x="-2628" y="-10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27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2171773C-31EB-40FF-B4D1-D0EE2A1670CA}" type="datetimeFigureOut">
              <a:rPr lang="en-GB"/>
              <a:pPr>
                <a:defRPr/>
              </a:pPr>
              <a:t>26/11/2015</a:t>
            </a:fld>
            <a:endParaRPr lang="en-GB"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Fare clic per modificare gli stili del testo dello schema</a:t>
            </a:r>
          </a:p>
          <a:p>
            <a:pPr lvl="1"/>
            <a:r>
              <a:rPr lang="en-GB" noProof="0" smtClean="0"/>
              <a:t>Secondo livello</a:t>
            </a:r>
          </a:p>
          <a:p>
            <a:pPr lvl="2"/>
            <a:r>
              <a:rPr lang="en-GB" noProof="0" smtClean="0"/>
              <a:t>Terzo livello</a:t>
            </a:r>
          </a:p>
          <a:p>
            <a:pPr lvl="3"/>
            <a:r>
              <a:rPr lang="en-GB" noProof="0" smtClean="0"/>
              <a:t>Quarto livello</a:t>
            </a:r>
          </a:p>
          <a:p>
            <a:pPr lvl="4"/>
            <a:r>
              <a:rPr lang="en-GB" noProof="0" smtClean="0"/>
              <a:t>Quinto livello</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B3AF578-08EC-483E-A98A-A88E0DFC56D9}" type="slidenum">
              <a:rPr lang="en-GB"/>
              <a:pPr>
                <a:defRPr/>
              </a:pPr>
              <a:t>‹nº›</a:t>
            </a:fld>
            <a:endParaRPr lang="en-GB" dirty="0"/>
          </a:p>
        </p:txBody>
      </p:sp>
    </p:spTree>
    <p:extLst>
      <p:ext uri="{BB962C8B-B14F-4D97-AF65-F5344CB8AC3E}">
        <p14:creationId xmlns:p14="http://schemas.microsoft.com/office/powerpoint/2010/main" val="3324086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ln/>
        </p:spPr>
      </p:sp>
      <p:sp>
        <p:nvSpPr>
          <p:cNvPr id="4403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ln/>
        </p:spPr>
      </p:sp>
      <p:sp>
        <p:nvSpPr>
          <p:cNvPr id="4608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ln/>
        </p:spPr>
      </p:sp>
      <p:sp>
        <p:nvSpPr>
          <p:cNvPr id="4813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ln/>
        </p:spPr>
      </p:sp>
      <p:sp>
        <p:nvSpPr>
          <p:cNvPr id="5325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ln/>
        </p:spPr>
      </p:sp>
      <p:sp>
        <p:nvSpPr>
          <p:cNvPr id="5632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egnaposto immagine diapositiva 1"/>
          <p:cNvSpPr>
            <a:spLocks noGrp="1" noRot="1" noChangeAspect="1" noTextEdit="1"/>
          </p:cNvSpPr>
          <p:nvPr>
            <p:ph type="sldImg"/>
          </p:nvPr>
        </p:nvSpPr>
        <p:spPr>
          <a:ln/>
        </p:spPr>
      </p:sp>
      <p:sp>
        <p:nvSpPr>
          <p:cNvPr id="64514" name="Segnaposto note 2"/>
          <p:cNvSpPr>
            <a:spLocks noGrp="1"/>
          </p:cNvSpPr>
          <p:nvPr>
            <p:ph type="body" idx="1"/>
          </p:nvPr>
        </p:nvSpPr>
        <p:spPr>
          <a:noFill/>
          <a:ln/>
        </p:spPr>
        <p:txBody>
          <a:bodyPr/>
          <a:lstStyle/>
          <a:p>
            <a:pPr eaLnBrk="1" hangingPunct="1">
              <a:spcBef>
                <a:spcPct val="0"/>
              </a:spcBef>
            </a:pPr>
            <a:endParaRPr lang="it-IT" smtClean="0"/>
          </a:p>
        </p:txBody>
      </p:sp>
      <p:sp>
        <p:nvSpPr>
          <p:cNvPr id="64515"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6DE1F4B-A00E-4B3D-8872-23A78376C881}" type="slidenum">
              <a:rPr lang="it-IT" sz="1200"/>
              <a:pPr algn="r"/>
              <a:t>30</a:t>
            </a:fld>
            <a:endParaRPr lang="it-IT"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egnaposto immagine diapositiva 1"/>
          <p:cNvSpPr>
            <a:spLocks noGrp="1" noRot="1" noChangeAspect="1" noTextEdit="1"/>
          </p:cNvSpPr>
          <p:nvPr>
            <p:ph type="sldImg"/>
          </p:nvPr>
        </p:nvSpPr>
        <p:spPr>
          <a:ln/>
        </p:spPr>
      </p:sp>
      <p:sp>
        <p:nvSpPr>
          <p:cNvPr id="66562" name="Segnaposto note 2"/>
          <p:cNvSpPr>
            <a:spLocks noGrp="1"/>
          </p:cNvSpPr>
          <p:nvPr>
            <p:ph type="body" idx="1"/>
          </p:nvPr>
        </p:nvSpPr>
        <p:spPr>
          <a:noFill/>
          <a:ln/>
        </p:spPr>
        <p:txBody>
          <a:bodyPr/>
          <a:lstStyle/>
          <a:p>
            <a:pPr eaLnBrk="1" hangingPunct="1">
              <a:spcBef>
                <a:spcPct val="0"/>
              </a:spcBef>
            </a:pPr>
            <a:endParaRPr lang="it-IT" smtClean="0"/>
          </a:p>
        </p:txBody>
      </p:sp>
      <p:sp>
        <p:nvSpPr>
          <p:cNvPr id="66563"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1324B0D-D656-4298-8C45-0DF68B8D17E3}" type="slidenum">
              <a:rPr lang="it-IT" sz="1200"/>
              <a:pPr algn="r"/>
              <a:t>31</a:t>
            </a:fld>
            <a:endParaRPr lang="it-IT"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ln/>
        </p:spPr>
      </p:sp>
      <p:sp>
        <p:nvSpPr>
          <p:cNvPr id="3686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EA53B37D-9BA0-4895-87CA-F9C5A5C6BCB5}" type="datetime1">
              <a:rPr lang="pt-BR"/>
              <a:pPr>
                <a:defRPr/>
              </a:pPr>
              <a:t>26/11/2015</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en-GB"/>
          </a:p>
        </p:txBody>
      </p:sp>
      <p:sp>
        <p:nvSpPr>
          <p:cNvPr id="6" name="Espaço Reservado para Número de Slide 5"/>
          <p:cNvSpPr>
            <a:spLocks noGrp="1"/>
          </p:cNvSpPr>
          <p:nvPr>
            <p:ph type="sldNum" sz="quarter" idx="12"/>
          </p:nvPr>
        </p:nvSpPr>
        <p:spPr/>
        <p:txBody>
          <a:bodyPr/>
          <a:lstStyle>
            <a:lvl1pPr>
              <a:defRPr/>
            </a:lvl1pPr>
          </a:lstStyle>
          <a:p>
            <a:pPr>
              <a:defRPr/>
            </a:pPr>
            <a:fld id="{4156E032-07B1-4E1F-BCE5-F21417231E8D}" type="slidenum">
              <a:rPr lang="pt-BR"/>
              <a:pPr>
                <a:defRPr/>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45587B00-931F-43A7-AB12-938ACD7ABA72}" type="datetime1">
              <a:rPr lang="pt-BR"/>
              <a:pPr>
                <a:defRPr/>
              </a:pPr>
              <a:t>26/11/2015</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en-GB"/>
          </a:p>
        </p:txBody>
      </p:sp>
      <p:sp>
        <p:nvSpPr>
          <p:cNvPr id="6" name="Espaço Reservado para Número de Slide 5"/>
          <p:cNvSpPr>
            <a:spLocks noGrp="1"/>
          </p:cNvSpPr>
          <p:nvPr>
            <p:ph type="sldNum" sz="quarter" idx="12"/>
          </p:nvPr>
        </p:nvSpPr>
        <p:spPr/>
        <p:txBody>
          <a:bodyPr/>
          <a:lstStyle>
            <a:lvl1pPr>
              <a:defRPr/>
            </a:lvl1pPr>
          </a:lstStyle>
          <a:p>
            <a:pPr>
              <a:defRPr/>
            </a:pPr>
            <a:fld id="{DB51672C-3F49-4F2C-BBCB-A0A6BC598324}" type="slidenum">
              <a:rPr lang="pt-BR"/>
              <a:pPr>
                <a:defRPr/>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0E0DFAF5-073E-429E-8659-4EF1F33FBBCE}" type="datetime1">
              <a:rPr lang="pt-BR"/>
              <a:pPr>
                <a:defRPr/>
              </a:pPr>
              <a:t>26/11/2015</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en-GB"/>
          </a:p>
        </p:txBody>
      </p:sp>
      <p:sp>
        <p:nvSpPr>
          <p:cNvPr id="6" name="Espaço Reservado para Número de Slide 5"/>
          <p:cNvSpPr>
            <a:spLocks noGrp="1"/>
          </p:cNvSpPr>
          <p:nvPr>
            <p:ph type="sldNum" sz="quarter" idx="12"/>
          </p:nvPr>
        </p:nvSpPr>
        <p:spPr/>
        <p:txBody>
          <a:bodyPr/>
          <a:lstStyle>
            <a:lvl1pPr>
              <a:defRPr/>
            </a:lvl1pPr>
          </a:lstStyle>
          <a:p>
            <a:pPr>
              <a:defRPr/>
            </a:pPr>
            <a:fld id="{D7D87E32-B6C0-4612-8A9E-35CAD768AB67}" type="slidenum">
              <a:rPr lang="pt-BR"/>
              <a:pPr>
                <a:defRPr/>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92499236-34E5-4141-869E-ED2D76DE8BE2}" type="datetime1">
              <a:rPr lang="pt-BR"/>
              <a:pPr>
                <a:defRPr/>
              </a:pPr>
              <a:t>26/11/2015</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en-GB"/>
          </a:p>
        </p:txBody>
      </p:sp>
      <p:sp>
        <p:nvSpPr>
          <p:cNvPr id="6" name="Espaço Reservado para Número de Slide 5"/>
          <p:cNvSpPr>
            <a:spLocks noGrp="1"/>
          </p:cNvSpPr>
          <p:nvPr>
            <p:ph type="sldNum" sz="quarter" idx="12"/>
          </p:nvPr>
        </p:nvSpPr>
        <p:spPr/>
        <p:txBody>
          <a:bodyPr/>
          <a:lstStyle>
            <a:lvl1pPr>
              <a:defRPr/>
            </a:lvl1pPr>
          </a:lstStyle>
          <a:p>
            <a:pPr>
              <a:defRPr/>
            </a:pPr>
            <a:fld id="{878A6241-298C-4517-9C04-FF3BBFB77895}" type="slidenum">
              <a:rPr lang="pt-BR"/>
              <a:pPr>
                <a:defRPr/>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FDB8D78E-4CEA-4BBE-B710-D6B740ECEA9A}" type="datetime1">
              <a:rPr lang="pt-BR"/>
              <a:pPr>
                <a:defRPr/>
              </a:pPr>
              <a:t>26/11/2015</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en-GB"/>
          </a:p>
        </p:txBody>
      </p:sp>
      <p:sp>
        <p:nvSpPr>
          <p:cNvPr id="6" name="Espaço Reservado para Número de Slide 5"/>
          <p:cNvSpPr>
            <a:spLocks noGrp="1"/>
          </p:cNvSpPr>
          <p:nvPr>
            <p:ph type="sldNum" sz="quarter" idx="12"/>
          </p:nvPr>
        </p:nvSpPr>
        <p:spPr/>
        <p:txBody>
          <a:bodyPr/>
          <a:lstStyle>
            <a:lvl1pPr>
              <a:defRPr/>
            </a:lvl1pPr>
          </a:lstStyle>
          <a:p>
            <a:pPr>
              <a:defRPr/>
            </a:pPr>
            <a:fld id="{22BF231C-FA09-44B2-A8A6-0D5983D9E509}" type="slidenum">
              <a:rPr lang="pt-BR"/>
              <a:pPr>
                <a:defRPr/>
              </a:pPr>
              <a:t>‹nº›</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2BAD5CE1-43BB-4A0C-81D1-EA046F20EAFB}" type="datetime1">
              <a:rPr lang="pt-BR"/>
              <a:pPr>
                <a:defRPr/>
              </a:pPr>
              <a:t>26/11/2015</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en-GB"/>
          </a:p>
        </p:txBody>
      </p:sp>
      <p:sp>
        <p:nvSpPr>
          <p:cNvPr id="7" name="Espaço Reservado para Número de Slide 5"/>
          <p:cNvSpPr>
            <a:spLocks noGrp="1"/>
          </p:cNvSpPr>
          <p:nvPr>
            <p:ph type="sldNum" sz="quarter" idx="12"/>
          </p:nvPr>
        </p:nvSpPr>
        <p:spPr/>
        <p:txBody>
          <a:bodyPr/>
          <a:lstStyle>
            <a:lvl1pPr>
              <a:defRPr/>
            </a:lvl1pPr>
          </a:lstStyle>
          <a:p>
            <a:pPr>
              <a:defRPr/>
            </a:pPr>
            <a:fld id="{7E0EE708-3AA0-4184-9525-43464185599C}" type="slidenum">
              <a:rPr lang="pt-BR"/>
              <a:pPr>
                <a:defRPr/>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33632EA5-6066-4731-B876-7890A76D7608}" type="datetime1">
              <a:rPr lang="pt-BR"/>
              <a:pPr>
                <a:defRPr/>
              </a:pPr>
              <a:t>26/11/2015</a:t>
            </a:fld>
            <a:endParaRPr lang="pt-BR" dirty="0"/>
          </a:p>
        </p:txBody>
      </p:sp>
      <p:sp>
        <p:nvSpPr>
          <p:cNvPr id="8" name="Espaço Reservado para Rodapé 4"/>
          <p:cNvSpPr>
            <a:spLocks noGrp="1"/>
          </p:cNvSpPr>
          <p:nvPr>
            <p:ph type="ftr" sz="quarter" idx="11"/>
          </p:nvPr>
        </p:nvSpPr>
        <p:spPr/>
        <p:txBody>
          <a:bodyPr/>
          <a:lstStyle>
            <a:lvl1pPr>
              <a:defRPr/>
            </a:lvl1pPr>
          </a:lstStyle>
          <a:p>
            <a:pPr>
              <a:defRPr/>
            </a:pPr>
            <a:endParaRPr lang="en-GB"/>
          </a:p>
        </p:txBody>
      </p:sp>
      <p:sp>
        <p:nvSpPr>
          <p:cNvPr id="9" name="Espaço Reservado para Número de Slide 5"/>
          <p:cNvSpPr>
            <a:spLocks noGrp="1"/>
          </p:cNvSpPr>
          <p:nvPr>
            <p:ph type="sldNum" sz="quarter" idx="12"/>
          </p:nvPr>
        </p:nvSpPr>
        <p:spPr/>
        <p:txBody>
          <a:bodyPr/>
          <a:lstStyle>
            <a:lvl1pPr>
              <a:defRPr/>
            </a:lvl1pPr>
          </a:lstStyle>
          <a:p>
            <a:pPr>
              <a:defRPr/>
            </a:pPr>
            <a:fld id="{B5ACEF64-98D6-44BE-B143-1F7B8B8AE8C4}" type="slidenum">
              <a:rPr lang="pt-BR"/>
              <a:pPr>
                <a:defRPr/>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4BFB3100-2997-4E2A-90C0-7C2F9E17265F}" type="datetime1">
              <a:rPr lang="pt-BR"/>
              <a:pPr>
                <a:defRPr/>
              </a:pPr>
              <a:t>26/11/2015</a:t>
            </a:fld>
            <a:endParaRPr lang="pt-BR" dirty="0"/>
          </a:p>
        </p:txBody>
      </p:sp>
      <p:sp>
        <p:nvSpPr>
          <p:cNvPr id="4" name="Espaço Reservado para Rodapé 4"/>
          <p:cNvSpPr>
            <a:spLocks noGrp="1"/>
          </p:cNvSpPr>
          <p:nvPr>
            <p:ph type="ftr" sz="quarter" idx="11"/>
          </p:nvPr>
        </p:nvSpPr>
        <p:spPr/>
        <p:txBody>
          <a:bodyPr/>
          <a:lstStyle>
            <a:lvl1pPr>
              <a:defRPr/>
            </a:lvl1pPr>
          </a:lstStyle>
          <a:p>
            <a:pPr>
              <a:defRPr/>
            </a:pPr>
            <a:endParaRPr lang="en-GB"/>
          </a:p>
        </p:txBody>
      </p:sp>
      <p:sp>
        <p:nvSpPr>
          <p:cNvPr id="5" name="Espaço Reservado para Número de Slide 5"/>
          <p:cNvSpPr>
            <a:spLocks noGrp="1"/>
          </p:cNvSpPr>
          <p:nvPr>
            <p:ph type="sldNum" sz="quarter" idx="12"/>
          </p:nvPr>
        </p:nvSpPr>
        <p:spPr/>
        <p:txBody>
          <a:bodyPr/>
          <a:lstStyle>
            <a:lvl1pPr>
              <a:defRPr/>
            </a:lvl1pPr>
          </a:lstStyle>
          <a:p>
            <a:pPr>
              <a:defRPr/>
            </a:pPr>
            <a:fld id="{C0377EBF-8DAB-41B3-90AE-A91F262E3ED6}" type="slidenum">
              <a:rPr lang="pt-BR"/>
              <a:pPr>
                <a:defRPr/>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9F722029-251F-4643-8316-00ED9446A65A}" type="datetime1">
              <a:rPr lang="pt-BR"/>
              <a:pPr>
                <a:defRPr/>
              </a:pPr>
              <a:t>26/11/2015</a:t>
            </a:fld>
            <a:endParaRPr lang="pt-BR" dirty="0"/>
          </a:p>
        </p:txBody>
      </p:sp>
      <p:sp>
        <p:nvSpPr>
          <p:cNvPr id="3" name="Espaço Reservado para Rodapé 4"/>
          <p:cNvSpPr>
            <a:spLocks noGrp="1"/>
          </p:cNvSpPr>
          <p:nvPr>
            <p:ph type="ftr" sz="quarter" idx="11"/>
          </p:nvPr>
        </p:nvSpPr>
        <p:spPr/>
        <p:txBody>
          <a:bodyPr/>
          <a:lstStyle>
            <a:lvl1pPr>
              <a:defRPr/>
            </a:lvl1pPr>
          </a:lstStyle>
          <a:p>
            <a:pPr>
              <a:defRPr/>
            </a:pPr>
            <a:endParaRPr lang="en-GB"/>
          </a:p>
        </p:txBody>
      </p:sp>
      <p:sp>
        <p:nvSpPr>
          <p:cNvPr id="4" name="Espaço Reservado para Número de Slide 5"/>
          <p:cNvSpPr>
            <a:spLocks noGrp="1"/>
          </p:cNvSpPr>
          <p:nvPr>
            <p:ph type="sldNum" sz="quarter" idx="12"/>
          </p:nvPr>
        </p:nvSpPr>
        <p:spPr/>
        <p:txBody>
          <a:bodyPr/>
          <a:lstStyle>
            <a:lvl1pPr>
              <a:defRPr/>
            </a:lvl1pPr>
          </a:lstStyle>
          <a:p>
            <a:pPr>
              <a:defRPr/>
            </a:pPr>
            <a:fld id="{422B899C-BD42-495F-A076-02C931DC175A}" type="slidenum">
              <a:rPr lang="pt-BR"/>
              <a:pPr>
                <a:defRPr/>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B4A2AF3B-719A-4AAC-8BA9-69354E59BD4D}" type="datetime1">
              <a:rPr lang="pt-BR"/>
              <a:pPr>
                <a:defRPr/>
              </a:pPr>
              <a:t>26/11/2015</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en-GB"/>
          </a:p>
        </p:txBody>
      </p:sp>
      <p:sp>
        <p:nvSpPr>
          <p:cNvPr id="7" name="Espaço Reservado para Número de Slide 5"/>
          <p:cNvSpPr>
            <a:spLocks noGrp="1"/>
          </p:cNvSpPr>
          <p:nvPr>
            <p:ph type="sldNum" sz="quarter" idx="12"/>
          </p:nvPr>
        </p:nvSpPr>
        <p:spPr/>
        <p:txBody>
          <a:bodyPr/>
          <a:lstStyle>
            <a:lvl1pPr>
              <a:defRPr/>
            </a:lvl1pPr>
          </a:lstStyle>
          <a:p>
            <a:pPr>
              <a:defRPr/>
            </a:pPr>
            <a:fld id="{950BA703-258E-4D7B-873D-04B18A3FCF53}" type="slidenum">
              <a:rPr lang="pt-BR"/>
              <a:pPr>
                <a:defRPr/>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dirty="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49D12233-C8B9-4BD9-AFBD-073E9703ABE6}" type="datetime1">
              <a:rPr lang="pt-BR"/>
              <a:pPr>
                <a:defRPr/>
              </a:pPr>
              <a:t>26/11/2015</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en-GB"/>
          </a:p>
        </p:txBody>
      </p:sp>
      <p:sp>
        <p:nvSpPr>
          <p:cNvPr id="7" name="Espaço Reservado para Número de Slide 5"/>
          <p:cNvSpPr>
            <a:spLocks noGrp="1"/>
          </p:cNvSpPr>
          <p:nvPr>
            <p:ph type="sldNum" sz="quarter" idx="12"/>
          </p:nvPr>
        </p:nvSpPr>
        <p:spPr/>
        <p:txBody>
          <a:bodyPr/>
          <a:lstStyle>
            <a:lvl1pPr>
              <a:defRPr/>
            </a:lvl1pPr>
          </a:lstStyle>
          <a:p>
            <a:pPr>
              <a:defRPr/>
            </a:pPr>
            <a:fld id="{6B3F4ABF-C6BF-4B95-AFF7-62E879E5B654}" type="slidenum">
              <a:rPr lang="pt-BR"/>
              <a:pPr>
                <a:defRPr/>
              </a:pPr>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8AB089D-0D2F-4F47-9079-3BCC27ABDF6B}" type="datetime1">
              <a:rPr lang="pt-BR"/>
              <a:pPr>
                <a:defRPr/>
              </a:pPr>
              <a:t>26/11/2015</a:t>
            </a:fld>
            <a:endParaRPr lang="pt-BR" dirty="0"/>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GB"/>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BFFEC89-C4D8-4D98-94FD-E281AA059E7A}" type="slidenum">
              <a:rPr lang="pt-BR"/>
              <a:pPr>
                <a:defRPr/>
              </a:pPr>
              <a:t>‹nº›</a:t>
            </a:fld>
            <a:endParaRPr 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8" descr="EUROsociAL II"/>
          <p:cNvPicPr>
            <a:picLocks noChangeAspect="1" noChangeArrowheads="1"/>
          </p:cNvPicPr>
          <p:nvPr/>
        </p:nvPicPr>
        <p:blipFill>
          <a:blip r:embed="rId2"/>
          <a:srcRect/>
          <a:stretch>
            <a:fillRect/>
          </a:stretch>
        </p:blipFill>
        <p:spPr bwMode="auto">
          <a:xfrm>
            <a:off x="828675" y="188913"/>
            <a:ext cx="7488238" cy="881062"/>
          </a:xfrm>
          <a:prstGeom prst="rect">
            <a:avLst/>
          </a:prstGeom>
          <a:noFill/>
          <a:ln w="9525">
            <a:noFill/>
            <a:miter lim="800000"/>
            <a:headEnd/>
            <a:tailEnd/>
          </a:ln>
        </p:spPr>
      </p:pic>
      <p:sp>
        <p:nvSpPr>
          <p:cNvPr id="14339" name="Text Box 4"/>
          <p:cNvSpPr txBox="1">
            <a:spLocks noChangeArrowheads="1"/>
          </p:cNvSpPr>
          <p:nvPr/>
        </p:nvSpPr>
        <p:spPr bwMode="auto">
          <a:xfrm>
            <a:off x="179388" y="1751013"/>
            <a:ext cx="8856662" cy="3060700"/>
          </a:xfrm>
          <a:prstGeom prst="rect">
            <a:avLst/>
          </a:prstGeom>
          <a:noFill/>
          <a:ln w="9525">
            <a:noFill/>
            <a:miter lim="800000"/>
            <a:headEnd/>
            <a:tailEnd/>
          </a:ln>
        </p:spPr>
        <p:txBody>
          <a:bodyPr>
            <a:spAutoFit/>
          </a:bodyPr>
          <a:lstStyle/>
          <a:p>
            <a:pPr algn="ctr">
              <a:spcBef>
                <a:spcPct val="50000"/>
              </a:spcBef>
              <a:defRPr/>
            </a:pPr>
            <a:r>
              <a:rPr lang="en-US" sz="2400" b="1">
                <a:solidFill>
                  <a:schemeClr val="hlink"/>
                </a:solidFill>
                <a:effectLst>
                  <a:outerShdw blurRad="38100" dist="38100" dir="2700000" algn="tl">
                    <a:srgbClr val="C0C0C0"/>
                  </a:outerShdw>
                </a:effectLst>
              </a:rPr>
              <a:t>Internacional Conference</a:t>
            </a:r>
          </a:p>
          <a:p>
            <a:pPr algn="ctr">
              <a:defRPr/>
            </a:pPr>
            <a:r>
              <a:rPr lang="pt-BR" b="1">
                <a:solidFill>
                  <a:schemeClr val="hlink"/>
                </a:solidFill>
                <a:effectLst>
                  <a:outerShdw blurRad="38100" dist="38100" dir="2700000" algn="tl">
                    <a:srgbClr val="C0C0C0"/>
                  </a:outerShdw>
                </a:effectLst>
              </a:rPr>
              <a:t>BRASÍLIA 10 dezembro 2015</a:t>
            </a:r>
          </a:p>
          <a:p>
            <a:pPr algn="ctr">
              <a:spcBef>
                <a:spcPct val="50000"/>
              </a:spcBef>
              <a:defRPr/>
            </a:pPr>
            <a:endParaRPr lang="en-US" sz="1000" b="1">
              <a:solidFill>
                <a:schemeClr val="hlink"/>
              </a:solidFill>
              <a:effectLst>
                <a:outerShdw blurRad="38100" dist="38100" dir="2700000" algn="tl">
                  <a:srgbClr val="C0C0C0"/>
                </a:outerShdw>
              </a:effectLst>
            </a:endParaRPr>
          </a:p>
          <a:p>
            <a:pPr algn="ctr">
              <a:spcBef>
                <a:spcPct val="50000"/>
              </a:spcBef>
              <a:defRPr/>
            </a:pPr>
            <a:r>
              <a:rPr lang="en-US" sz="2400" b="1">
                <a:solidFill>
                  <a:schemeClr val="hlink"/>
                </a:solidFill>
                <a:effectLst>
                  <a:outerShdw blurRad="38100" dist="38100" dir="2700000" algn="tl">
                    <a:srgbClr val="C0C0C0"/>
                  </a:outerShdw>
                </a:effectLst>
              </a:rPr>
              <a:t>SOCIAL PROTECTION BENEFITS/PENSIONS FINANCED BY THE INSURANCE AGAINST WORK ACCIDENTS IN ITALY</a:t>
            </a:r>
            <a:r>
              <a:rPr lang="en-GB" sz="24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p>
          <a:p>
            <a:pPr algn="ctr">
              <a:spcBef>
                <a:spcPct val="50000"/>
              </a:spcBef>
              <a:defRPr/>
            </a:pPr>
            <a:endParaRPr lang="en-GB" sz="12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endParaRPr>
          </a:p>
          <a:p>
            <a:pPr algn="ctr">
              <a:spcBef>
                <a:spcPct val="50000"/>
              </a:spcBef>
              <a:defRPr/>
            </a:pPr>
            <a:r>
              <a:rPr lang="pt-BR" sz="2400" b="1">
                <a:solidFill>
                  <a:schemeClr val="hlink"/>
                </a:solidFill>
                <a:effectLst>
                  <a:outerShdw blurRad="38100" dist="38100" dir="2700000" algn="tl">
                    <a:srgbClr val="C0C0C0"/>
                  </a:outerShdw>
                </a:effectLst>
              </a:rPr>
              <a:t>AS PRESTAÇÕES SOCIAIS GARANTIDAS PELO SEGURO CONTRA ACIDENTES DE TRABALHO NA ITÁLIA</a:t>
            </a:r>
            <a:r>
              <a:rPr lang="pt-BR" sz="2400">
                <a:solidFill>
                  <a:schemeClr val="hlink"/>
                </a:solidFill>
                <a:effectLst>
                  <a:outerShdw blurRad="38100" dist="38100" dir="2700000" algn="tl">
                    <a:srgbClr val="C0C0C0"/>
                  </a:outerShdw>
                </a:effectLst>
              </a:rPr>
              <a:t> </a:t>
            </a:r>
          </a:p>
        </p:txBody>
      </p:sp>
      <p:sp>
        <p:nvSpPr>
          <p:cNvPr id="14340" name="CaixaDeTexto 5"/>
          <p:cNvSpPr txBox="1">
            <a:spLocks noChangeArrowheads="1"/>
          </p:cNvSpPr>
          <p:nvPr/>
        </p:nvSpPr>
        <p:spPr bwMode="auto">
          <a:xfrm>
            <a:off x="755650" y="5373688"/>
            <a:ext cx="7286625" cy="1282700"/>
          </a:xfrm>
          <a:prstGeom prst="rect">
            <a:avLst/>
          </a:prstGeom>
          <a:noFill/>
          <a:ln w="9525">
            <a:noFill/>
            <a:miter lim="800000"/>
            <a:headEnd/>
            <a:tailEnd/>
          </a:ln>
        </p:spPr>
        <p:txBody>
          <a:bodyPr>
            <a:spAutoFit/>
          </a:bodyPr>
          <a:lstStyle/>
          <a:p>
            <a:pPr algn="ctr">
              <a:defRPr/>
            </a:pPr>
            <a:r>
              <a:rPr lang="pt-BR" sz="1600" b="1">
                <a:solidFill>
                  <a:schemeClr val="hlink"/>
                </a:solidFill>
                <a:effectLst>
                  <a:outerShdw blurRad="38100" dist="38100" dir="2700000" algn="tl">
                    <a:srgbClr val="C0C0C0"/>
                  </a:outerShdw>
                </a:effectLst>
                <a:latin typeface="Helvetica" pitchFamily="34" charset="0"/>
              </a:rPr>
              <a:t>PROF. GIUSEPPE LUDOVICO</a:t>
            </a:r>
          </a:p>
          <a:p>
            <a:pPr algn="ctr">
              <a:defRPr/>
            </a:pPr>
            <a:r>
              <a:rPr lang="pt-BR" sz="1600" b="1">
                <a:solidFill>
                  <a:schemeClr val="hlink"/>
                </a:solidFill>
                <a:effectLst>
                  <a:outerShdw blurRad="38100" dist="38100" dir="2700000" algn="tl">
                    <a:srgbClr val="C0C0C0"/>
                  </a:outerShdw>
                </a:effectLst>
                <a:latin typeface="Helvetica" pitchFamily="34" charset="0"/>
              </a:rPr>
              <a:t>UNIVERSIDADE DE MILÃO – ITÁLIA </a:t>
            </a:r>
          </a:p>
          <a:p>
            <a:pPr algn="ctr">
              <a:defRPr/>
            </a:pPr>
            <a:endParaRPr lang="pt-BR" sz="1600" b="1">
              <a:solidFill>
                <a:schemeClr val="hlink"/>
              </a:solidFill>
              <a:effectLst>
                <a:outerShdw blurRad="38100" dist="38100" dir="2700000" algn="tl">
                  <a:srgbClr val="C0C0C0"/>
                </a:outerShdw>
              </a:effectLst>
              <a:latin typeface="Helvetica" pitchFamily="34" charset="0"/>
            </a:endParaRPr>
          </a:p>
          <a:p>
            <a:pPr algn="ctr">
              <a:defRPr/>
            </a:pPr>
            <a:endParaRPr lang="pt-BR" sz="1600" b="1">
              <a:solidFill>
                <a:schemeClr val="hlink"/>
              </a:solidFill>
              <a:effectLst>
                <a:outerShdw blurRad="38100" dist="38100" dir="2700000" algn="tl">
                  <a:srgbClr val="C0C0C0"/>
                </a:outerShdw>
              </a:effectLst>
              <a:latin typeface="Helvetica" pitchFamily="34" charset="0"/>
            </a:endParaRPr>
          </a:p>
          <a:p>
            <a:pPr>
              <a:buSzPct val="80000"/>
              <a:defRPr/>
            </a:pPr>
            <a:endParaRPr lang="pt-BR" sz="1400" b="1">
              <a:solidFill>
                <a:schemeClr val="hlink"/>
              </a:solidFill>
              <a:latin typeface="Helvetic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ChangeArrowheads="1"/>
          </p:cNvSpPr>
          <p:nvPr/>
        </p:nvSpPr>
        <p:spPr bwMode="auto">
          <a:xfrm>
            <a:off x="323850" y="188913"/>
            <a:ext cx="8640763" cy="946150"/>
          </a:xfrm>
          <a:prstGeom prst="rect">
            <a:avLst/>
          </a:prstGeom>
          <a:noFill/>
          <a:ln w="9525">
            <a:noFill/>
            <a:miter lim="800000"/>
            <a:headEnd/>
            <a:tailEnd/>
          </a:ln>
        </p:spPr>
        <p:txBody>
          <a:bodyPr>
            <a:spAutoFit/>
          </a:bodyPr>
          <a:lstStyle/>
          <a:p>
            <a:pPr algn="ctr"/>
            <a:r>
              <a:rPr lang="pt-BR" sz="2800" b="1">
                <a:solidFill>
                  <a:srgbClr val="0000FF"/>
                </a:solidFill>
              </a:rPr>
              <a:t>A INDENIZAÇÃO DIÁRIA POR INCAPACIDADE TEMPORÁRIA ABSOLUTA (ART. 68 T.U.)</a:t>
            </a:r>
          </a:p>
        </p:txBody>
      </p:sp>
      <p:sp>
        <p:nvSpPr>
          <p:cNvPr id="29698" name="Text Box 4"/>
          <p:cNvSpPr txBox="1">
            <a:spLocks noChangeArrowheads="1"/>
          </p:cNvSpPr>
          <p:nvPr/>
        </p:nvSpPr>
        <p:spPr bwMode="auto">
          <a:xfrm>
            <a:off x="0" y="1125538"/>
            <a:ext cx="9036050" cy="5789612"/>
          </a:xfrm>
          <a:prstGeom prst="rect">
            <a:avLst/>
          </a:prstGeom>
          <a:noFill/>
          <a:ln w="9525">
            <a:noFill/>
            <a:miter lim="800000"/>
            <a:headEnd/>
            <a:tailEnd/>
          </a:ln>
        </p:spPr>
        <p:txBody>
          <a:bodyPr>
            <a:spAutoFit/>
          </a:bodyPr>
          <a:lstStyle/>
          <a:p>
            <a:pPr algn="just">
              <a:spcBef>
                <a:spcPct val="50000"/>
              </a:spcBef>
            </a:pPr>
            <a:r>
              <a:rPr lang="pt-BR" sz="2200" b="1"/>
              <a:t>NO CASO DE INCAPACIDADE TEMPORÁRIA </a:t>
            </a:r>
            <a:r>
              <a:rPr lang="pt-BR" sz="2200" b="1" u="sng"/>
              <a:t>TOTAL</a:t>
            </a:r>
            <a:r>
              <a:rPr lang="pt-BR" sz="2200" b="1"/>
              <a:t>, O INAIL PAGA, </a:t>
            </a:r>
            <a:r>
              <a:rPr lang="pt-BR" sz="2200" b="1" u="sng"/>
              <a:t>A PARTIR DO 4°</a:t>
            </a:r>
            <a:r>
              <a:rPr lang="pt-BR" sz="2200" b="1"/>
              <a:t> DIA E ATÉ O 90°, UMA PRESTAÇÃO IGUAL A </a:t>
            </a:r>
            <a:r>
              <a:rPr lang="pt-BR" sz="2200" b="1" u="sng"/>
              <a:t>60% DA REMUNERAÇÃO</a:t>
            </a:r>
            <a:r>
              <a:rPr lang="pt-BR" sz="2200" b="1"/>
              <a:t> DIÁRIA, CALCULADA COM BASE NA REMUNERAÇÃO DOS 15 DIAS ANTERIORES. </a:t>
            </a:r>
          </a:p>
          <a:p>
            <a:pPr algn="just">
              <a:spcBef>
                <a:spcPct val="50000"/>
              </a:spcBef>
            </a:pPr>
            <a:r>
              <a:rPr lang="pt-BR" sz="2200" b="1"/>
              <a:t>A PARTIR DO 91° DIA, A PRESTAÇÃO EQUIVALE A 75% DA REMUNERAÇÃO DIÁRIA. </a:t>
            </a:r>
          </a:p>
          <a:p>
            <a:pPr algn="just">
              <a:spcBef>
                <a:spcPct val="50000"/>
              </a:spcBef>
            </a:pPr>
            <a:r>
              <a:rPr lang="pt-BR" sz="2200" b="1"/>
              <a:t>O EMPREGADOR DEVE PAGAR A REMUNERAÇÃO INTEGRAL PELO PRIMEIRO DIA E 60% PARA OS DOIS DIAS SUCESSIVOS</a:t>
            </a:r>
            <a:r>
              <a:rPr lang="pt-BR" sz="2200" b="1">
                <a:solidFill>
                  <a:srgbClr val="FF0000"/>
                </a:solidFill>
              </a:rPr>
              <a:t> </a:t>
            </a:r>
            <a:r>
              <a:rPr lang="pt-BR" sz="2200" b="1"/>
              <a:t>(ART. 73 TU).</a:t>
            </a:r>
          </a:p>
          <a:p>
            <a:pPr algn="just">
              <a:spcBef>
                <a:spcPct val="50000"/>
              </a:spcBef>
            </a:pPr>
            <a:r>
              <a:rPr lang="pt-BR" sz="2200" b="1"/>
              <a:t>SE O INAIL EXIGIR, AS PRESTAÇÕES PODEM SER ANTECIPADAS PELO EMPREGADOR, SENDO REEMBOLSADAS POSTERIORMENTE PELO INAIL (ART. 70 TU)</a:t>
            </a:r>
          </a:p>
          <a:p>
            <a:pPr algn="just">
              <a:spcBef>
                <a:spcPct val="50000"/>
              </a:spcBef>
            </a:pPr>
            <a:r>
              <a:rPr lang="pt-BR" sz="2200" b="1"/>
              <a:t>ART. 148 inciso 3, T.U.</a:t>
            </a:r>
          </a:p>
          <a:p>
            <a:pPr algn="just"/>
            <a:r>
              <a:rPr lang="pt-BR" sz="2200" b="1"/>
              <a:t>O INAIL PAGA A MESMA PRESTAÇÃO AOS TRABALHADORES QUE CONTRAÍRAM SILICOSE OU ASBESTOSE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2"/>
          <p:cNvSpPr txBox="1">
            <a:spLocks noChangeArrowheads="1"/>
          </p:cNvSpPr>
          <p:nvPr/>
        </p:nvSpPr>
        <p:spPr bwMode="auto">
          <a:xfrm>
            <a:off x="0" y="188913"/>
            <a:ext cx="9144000" cy="903287"/>
          </a:xfrm>
          <a:prstGeom prst="rect">
            <a:avLst/>
          </a:prstGeom>
          <a:noFill/>
          <a:ln w="9525">
            <a:noFill/>
            <a:miter lim="800000"/>
            <a:headEnd/>
            <a:tailEnd/>
          </a:ln>
        </p:spPr>
        <p:txBody>
          <a:bodyPr>
            <a:spAutoFit/>
          </a:bodyPr>
          <a:lstStyle/>
          <a:p>
            <a:pPr algn="ctr">
              <a:lnSpc>
                <a:spcPct val="80000"/>
              </a:lnSpc>
              <a:spcBef>
                <a:spcPct val="30000"/>
              </a:spcBef>
            </a:pPr>
            <a:r>
              <a:rPr lang="pt-BR" sz="2800" b="1">
                <a:solidFill>
                  <a:srgbClr val="0000FF"/>
                </a:solidFill>
              </a:rPr>
              <a:t>PENSÃO POR INCAPACIDADE PERMANENTE</a:t>
            </a:r>
          </a:p>
          <a:p>
            <a:pPr algn="ctr">
              <a:lnSpc>
                <a:spcPct val="80000"/>
              </a:lnSpc>
              <a:spcBef>
                <a:spcPct val="30000"/>
              </a:spcBef>
            </a:pPr>
            <a:r>
              <a:rPr lang="pt-BR" sz="2800" b="1">
                <a:solidFill>
                  <a:srgbClr val="0000FF"/>
                </a:solidFill>
              </a:rPr>
              <a:t>O DANO BIOLÓGICO E A INCAPACIDADE LABORAL </a:t>
            </a:r>
          </a:p>
        </p:txBody>
      </p:sp>
      <p:sp>
        <p:nvSpPr>
          <p:cNvPr id="31746" name="Rectangle 3"/>
          <p:cNvSpPr>
            <a:spLocks noChangeArrowheads="1"/>
          </p:cNvSpPr>
          <p:nvPr/>
        </p:nvSpPr>
        <p:spPr bwMode="auto">
          <a:xfrm>
            <a:off x="107950" y="1196975"/>
            <a:ext cx="8856663" cy="5688013"/>
          </a:xfrm>
          <a:prstGeom prst="rect">
            <a:avLst/>
          </a:prstGeom>
          <a:noFill/>
          <a:ln w="9525">
            <a:noFill/>
            <a:miter lim="800000"/>
            <a:headEnd/>
            <a:tailEnd/>
          </a:ln>
        </p:spPr>
        <p:txBody>
          <a:bodyPr lIns="0" tIns="0" rIns="0" bIns="0"/>
          <a:lstStyle/>
          <a:p>
            <a:pPr algn="ctr" eaLnBrk="0" hangingPunct="0">
              <a:spcBef>
                <a:spcPct val="15000"/>
              </a:spcBef>
            </a:pPr>
            <a:r>
              <a:rPr lang="pt-BR" altLang="it-IT" sz="2000" b="1"/>
              <a:t>EVOLUÇÃO DO CONCEITO DE INCAPACIDADE</a:t>
            </a:r>
            <a:r>
              <a:rPr lang="pt-BR" altLang="it-IT" b="1"/>
              <a:t> </a:t>
            </a:r>
            <a:br>
              <a:rPr lang="pt-BR" altLang="it-IT" b="1"/>
            </a:br>
            <a:endParaRPr lang="pt-BR" altLang="it-IT" sz="1000" b="1"/>
          </a:p>
          <a:p>
            <a:pPr eaLnBrk="0" hangingPunct="0">
              <a:spcBef>
                <a:spcPct val="15000"/>
              </a:spcBef>
            </a:pPr>
            <a:r>
              <a:rPr lang="pt-BR" altLang="it-IT" sz="2000" b="1">
                <a:latin typeface="Calibri" pitchFamily="34" charset="0"/>
              </a:rPr>
              <a:t>ATÉ 1991, A INDEMNIZAÇÃO POR INCAPACIDADE</a:t>
            </a:r>
            <a:r>
              <a:rPr lang="pt-BR" altLang="it-IT" sz="2000" b="1">
                <a:solidFill>
                  <a:srgbClr val="FF0000"/>
                </a:solidFill>
                <a:latin typeface="Calibri" pitchFamily="34" charset="0"/>
              </a:rPr>
              <a:t> </a:t>
            </a:r>
            <a:r>
              <a:rPr lang="pt-BR" altLang="it-IT" sz="2000" b="1">
                <a:latin typeface="Calibri" pitchFamily="34" charset="0"/>
              </a:rPr>
              <a:t>PERMANENTE ERA CALCULADA</a:t>
            </a:r>
            <a:r>
              <a:rPr lang="pt-BR" altLang="it-IT" sz="2000" b="1">
                <a:solidFill>
                  <a:srgbClr val="FF0000"/>
                </a:solidFill>
                <a:latin typeface="Calibri" pitchFamily="34" charset="0"/>
              </a:rPr>
              <a:t> </a:t>
            </a:r>
            <a:r>
              <a:rPr lang="pt-BR" altLang="it-IT" sz="2000" b="1">
                <a:latin typeface="Calibri" pitchFamily="34" charset="0"/>
              </a:rPr>
              <a:t>COM BASE NO GRAU DE REDUÇÃO DA CAPACIDADE LABORAL (GENÉRICA). </a:t>
            </a:r>
          </a:p>
          <a:p>
            <a:pPr eaLnBrk="0" hangingPunct="0">
              <a:spcBef>
                <a:spcPct val="15000"/>
              </a:spcBef>
            </a:pPr>
            <a:r>
              <a:rPr lang="pt-BR" altLang="it-IT" sz="2000" b="1">
                <a:latin typeface="Calibri" pitchFamily="34" charset="0"/>
              </a:rPr>
              <a:t>EM 1986, PORÉM, UMA FAMOSA DECISÃO DO TRIBUNAL CONSTITUCIONAL (N. 184/1986) INTRODUZIU, NO ORDENAMENTO, O CONCEITO DE DANO BIOLÓGICO COMO ITEM PRIMÁRIO DE DANO</a:t>
            </a:r>
            <a:r>
              <a:rPr lang="pt-BR" altLang="it-IT" sz="2000" b="1">
                <a:solidFill>
                  <a:srgbClr val="FF0000"/>
                </a:solidFill>
                <a:latin typeface="Calibri" pitchFamily="34" charset="0"/>
              </a:rPr>
              <a:t> </a:t>
            </a:r>
            <a:r>
              <a:rPr lang="pt-BR" altLang="it-IT" sz="2000" b="1">
                <a:latin typeface="Calibri" pitchFamily="34" charset="0"/>
              </a:rPr>
              <a:t>À PESSOA, QUE DERIVA DO DIREITO FUNDAMENTAL À SAÚDE, INSTITUÍDO PELO ART. 32 DA CONSTITUIÇÃO. </a:t>
            </a:r>
          </a:p>
          <a:p>
            <a:pPr eaLnBrk="0" hangingPunct="0">
              <a:spcBef>
                <a:spcPct val="15000"/>
              </a:spcBef>
            </a:pPr>
            <a:r>
              <a:rPr lang="pt-BR" altLang="it-IT" sz="2000" b="1">
                <a:latin typeface="Calibri" pitchFamily="34" charset="0"/>
              </a:rPr>
              <a:t>EM 1991, TRÊS DECISÕES DO TRIBUNAL CONSTITUCIONAL (N. 87, 356, 485/1991) DECLARARAM A ILEGITIMIDADE CONSTITUCIONAL DO ART. 10, 11 T.U., NA PARTE ONDE NÃO INCLUÍAM O DANO</a:t>
            </a:r>
            <a:r>
              <a:rPr lang="pt-BR" altLang="it-IT" sz="2000" b="1">
                <a:solidFill>
                  <a:srgbClr val="FF0000"/>
                </a:solidFill>
                <a:latin typeface="Calibri" pitchFamily="34" charset="0"/>
              </a:rPr>
              <a:t> </a:t>
            </a:r>
            <a:r>
              <a:rPr lang="pt-BR" altLang="it-IT" sz="2000" b="1">
                <a:latin typeface="Calibri" pitchFamily="34" charset="0"/>
              </a:rPr>
              <a:t>À SAÚDE NA COBERTURA DE SEGURO. </a:t>
            </a:r>
            <a:br>
              <a:rPr lang="pt-BR" altLang="it-IT" sz="2000" b="1">
                <a:latin typeface="Calibri" pitchFamily="34" charset="0"/>
              </a:rPr>
            </a:br>
            <a:r>
              <a:rPr lang="pt-BR" altLang="it-IT" sz="2000" b="1">
                <a:latin typeface="Calibri" pitchFamily="34" charset="0"/>
              </a:rPr>
              <a:t>DEPOIS DE NOVE ANOS, O PARLAMENTO ITALIANO INSTITUIU O DANO BIOLÓGICO NA COBERTURA DE SEGURO, POR MEIO DO</a:t>
            </a:r>
            <a:r>
              <a:rPr lang="pt-BR" altLang="it-IT" sz="2000" b="1">
                <a:solidFill>
                  <a:srgbClr val="FF0000"/>
                </a:solidFill>
                <a:latin typeface="Calibri" pitchFamily="34" charset="0"/>
              </a:rPr>
              <a:t> </a:t>
            </a:r>
            <a:r>
              <a:rPr lang="pt-BR" altLang="it-IT" sz="2000" b="1">
                <a:latin typeface="Calibri" pitchFamily="34" charset="0"/>
              </a:rPr>
              <a:t>D.LGS. N. 38/2000.</a:t>
            </a:r>
          </a:p>
          <a:p>
            <a:pPr eaLnBrk="0" hangingPunct="0">
              <a:spcBef>
                <a:spcPct val="15000"/>
              </a:spcBef>
            </a:pPr>
            <a:r>
              <a:rPr lang="pt-BR" altLang="it-IT" sz="2000" b="1">
                <a:latin typeface="Calibri" pitchFamily="34" charset="0"/>
              </a:rPr>
              <a:t>A PARTIR DE ENTÃO, A PENSÃO POR INCAPACIDADE</a:t>
            </a:r>
            <a:r>
              <a:rPr lang="pt-BR" altLang="it-IT" sz="2000" b="1">
                <a:solidFill>
                  <a:srgbClr val="FF0000"/>
                </a:solidFill>
                <a:latin typeface="Calibri" pitchFamily="34" charset="0"/>
              </a:rPr>
              <a:t> </a:t>
            </a:r>
            <a:r>
              <a:rPr lang="pt-BR" altLang="it-IT" sz="2000" b="1">
                <a:latin typeface="Calibri" pitchFamily="34" charset="0"/>
              </a:rPr>
              <a:t>PERMANENTE CALCULA-SE SEGUNDO DOIS CRITÉRIOS:</a:t>
            </a:r>
          </a:p>
          <a:p>
            <a:pPr eaLnBrk="0" hangingPunct="0">
              <a:spcBef>
                <a:spcPct val="15000"/>
              </a:spcBef>
            </a:pPr>
            <a:r>
              <a:rPr lang="pt-BR" altLang="it-IT" sz="2000" b="1">
                <a:latin typeface="Calibri" pitchFamily="34" charset="0"/>
              </a:rPr>
              <a:t>-O </a:t>
            </a:r>
            <a:r>
              <a:rPr lang="pt-BR" altLang="it-IT" sz="2400" b="1" u="sng">
                <a:latin typeface="Calibri" pitchFamily="34" charset="0"/>
              </a:rPr>
              <a:t>DANO BIOLÓGICO</a:t>
            </a:r>
            <a:r>
              <a:rPr lang="pt-BR" altLang="it-IT" sz="2000" b="1">
                <a:latin typeface="Calibri" pitchFamily="34" charset="0"/>
              </a:rPr>
              <a:t> (CRITÉRIO PRINCIPAL)</a:t>
            </a:r>
          </a:p>
          <a:p>
            <a:pPr eaLnBrk="0" hangingPunct="0">
              <a:spcBef>
                <a:spcPct val="15000"/>
              </a:spcBef>
            </a:pPr>
            <a:r>
              <a:rPr lang="pt-BR" altLang="it-IT" sz="2000" b="1">
                <a:latin typeface="Calibri" pitchFamily="34" charset="0"/>
              </a:rPr>
              <a:t>-A </a:t>
            </a:r>
            <a:r>
              <a:rPr lang="pt-BR" altLang="it-IT" sz="2400" b="1" u="sng">
                <a:latin typeface="Calibri" pitchFamily="34" charset="0"/>
              </a:rPr>
              <a:t>REDUÇÃO DA CAPACIDADE LABORAL</a:t>
            </a:r>
            <a:r>
              <a:rPr lang="pt-BR" altLang="it-IT" sz="2000" b="1">
                <a:latin typeface="Calibri" pitchFamily="34" charset="0"/>
              </a:rPr>
              <a:t> (CRITÉRIO ACESSÓRIO)</a:t>
            </a:r>
          </a:p>
          <a:p>
            <a:pPr eaLnBrk="0" hangingPunct="0">
              <a:spcBef>
                <a:spcPct val="15000"/>
              </a:spcBef>
            </a:pPr>
            <a:r>
              <a:rPr lang="pt-BR" altLang="it-IT" sz="2000" b="1">
                <a:latin typeface="Calibri" pitchFamily="34"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a:xfrm>
            <a:off x="457200" y="274638"/>
            <a:ext cx="8229600" cy="490537"/>
          </a:xfrm>
        </p:spPr>
        <p:txBody>
          <a:bodyPr/>
          <a:lstStyle/>
          <a:p>
            <a:r>
              <a:rPr lang="pt-BR" sz="2800" b="1" smtClean="0">
                <a:solidFill>
                  <a:srgbClr val="0000FF"/>
                </a:solidFill>
                <a:latin typeface="Arial" charset="0"/>
              </a:rPr>
              <a:t>O SIGNIFICADO DO DANO BIOLÓGICO</a:t>
            </a:r>
          </a:p>
        </p:txBody>
      </p:sp>
      <p:sp>
        <p:nvSpPr>
          <p:cNvPr id="33794" name="Text Box 4"/>
          <p:cNvSpPr txBox="1">
            <a:spLocks noChangeArrowheads="1"/>
          </p:cNvSpPr>
          <p:nvPr/>
        </p:nvSpPr>
        <p:spPr bwMode="auto">
          <a:xfrm>
            <a:off x="0" y="1268413"/>
            <a:ext cx="2411413" cy="923925"/>
          </a:xfrm>
          <a:prstGeom prst="rect">
            <a:avLst/>
          </a:prstGeom>
          <a:noFill/>
          <a:ln w="9525">
            <a:noFill/>
            <a:miter lim="800000"/>
            <a:headEnd/>
            <a:tailEnd/>
          </a:ln>
        </p:spPr>
        <p:txBody>
          <a:bodyPr>
            <a:spAutoFit/>
          </a:bodyPr>
          <a:lstStyle/>
          <a:p>
            <a:pPr algn="ctr">
              <a:spcBef>
                <a:spcPct val="50000"/>
              </a:spcBef>
            </a:pPr>
            <a:r>
              <a:rPr lang="pt-BR" b="1"/>
              <a:t>PREJUÍZO DA</a:t>
            </a:r>
            <a:r>
              <a:rPr lang="pt-BR" b="1">
                <a:solidFill>
                  <a:srgbClr val="FF0000"/>
                </a:solidFill>
              </a:rPr>
              <a:t> </a:t>
            </a:r>
            <a:r>
              <a:rPr lang="pt-BR" b="1"/>
              <a:t>CAPACIDADE PARA O TRABALHO</a:t>
            </a:r>
          </a:p>
        </p:txBody>
      </p:sp>
      <p:sp>
        <p:nvSpPr>
          <p:cNvPr id="33795" name="Text Box 5"/>
          <p:cNvSpPr txBox="1">
            <a:spLocks noChangeArrowheads="1"/>
          </p:cNvSpPr>
          <p:nvPr/>
        </p:nvSpPr>
        <p:spPr bwMode="auto">
          <a:xfrm>
            <a:off x="468313" y="2708275"/>
            <a:ext cx="1512887" cy="646113"/>
          </a:xfrm>
          <a:prstGeom prst="rect">
            <a:avLst/>
          </a:prstGeom>
          <a:noFill/>
          <a:ln w="9525">
            <a:noFill/>
            <a:miter lim="800000"/>
            <a:headEnd/>
            <a:tailEnd/>
          </a:ln>
        </p:spPr>
        <p:txBody>
          <a:bodyPr>
            <a:spAutoFit/>
          </a:bodyPr>
          <a:lstStyle/>
          <a:p>
            <a:pPr algn="ctr">
              <a:spcBef>
                <a:spcPct val="50000"/>
              </a:spcBef>
            </a:pPr>
            <a:r>
              <a:rPr lang="pt-BR" b="1"/>
              <a:t>DANO BIOLÓGICO</a:t>
            </a:r>
            <a:endParaRPr lang="en-GB" b="1"/>
          </a:p>
        </p:txBody>
      </p:sp>
      <p:sp>
        <p:nvSpPr>
          <p:cNvPr id="33796" name="Text Box 6"/>
          <p:cNvSpPr txBox="1">
            <a:spLocks noChangeArrowheads="1"/>
          </p:cNvSpPr>
          <p:nvPr/>
        </p:nvSpPr>
        <p:spPr bwMode="auto">
          <a:xfrm>
            <a:off x="3059113" y="1341438"/>
            <a:ext cx="2305050" cy="923925"/>
          </a:xfrm>
          <a:prstGeom prst="rect">
            <a:avLst/>
          </a:prstGeom>
          <a:noFill/>
          <a:ln w="9525">
            <a:noFill/>
            <a:miter lim="800000"/>
            <a:headEnd/>
            <a:tailEnd/>
          </a:ln>
        </p:spPr>
        <p:txBody>
          <a:bodyPr>
            <a:spAutoFit/>
          </a:bodyPr>
          <a:lstStyle/>
          <a:p>
            <a:pPr algn="ctr">
              <a:spcBef>
                <a:spcPct val="50000"/>
              </a:spcBef>
            </a:pPr>
            <a:r>
              <a:rPr lang="pt-BR" b="1"/>
              <a:t>REDUÇÃO DA CAPACIDADE DE GANHO </a:t>
            </a:r>
          </a:p>
        </p:txBody>
      </p:sp>
      <p:sp>
        <p:nvSpPr>
          <p:cNvPr id="33797" name="Text Box 7"/>
          <p:cNvSpPr txBox="1">
            <a:spLocks noChangeArrowheads="1"/>
          </p:cNvSpPr>
          <p:nvPr/>
        </p:nvSpPr>
        <p:spPr bwMode="auto">
          <a:xfrm>
            <a:off x="2843213" y="2852738"/>
            <a:ext cx="2233612" cy="369887"/>
          </a:xfrm>
          <a:prstGeom prst="rect">
            <a:avLst/>
          </a:prstGeom>
          <a:noFill/>
          <a:ln w="9525">
            <a:noFill/>
            <a:miter lim="800000"/>
            <a:headEnd/>
            <a:tailEnd/>
          </a:ln>
        </p:spPr>
        <p:txBody>
          <a:bodyPr>
            <a:spAutoFit/>
          </a:bodyPr>
          <a:lstStyle/>
          <a:p>
            <a:pPr algn="ctr">
              <a:spcBef>
                <a:spcPct val="50000"/>
              </a:spcBef>
            </a:pPr>
            <a:r>
              <a:rPr lang="pt-BR" b="1"/>
              <a:t>LESÃO DA SAÚDE</a:t>
            </a:r>
          </a:p>
        </p:txBody>
      </p:sp>
      <p:sp>
        <p:nvSpPr>
          <p:cNvPr id="33798" name="AutoShape 6"/>
          <p:cNvSpPr>
            <a:spLocks noChangeArrowheads="1"/>
          </p:cNvSpPr>
          <p:nvPr/>
        </p:nvSpPr>
        <p:spPr bwMode="auto">
          <a:xfrm rot="-5400000">
            <a:off x="2626519" y="1413669"/>
            <a:ext cx="360363" cy="790575"/>
          </a:xfrm>
          <a:prstGeom prst="downArrow">
            <a:avLst>
              <a:gd name="adj1" fmla="val 50000"/>
              <a:gd name="adj2" fmla="val 54846"/>
            </a:avLst>
          </a:prstGeom>
          <a:solidFill>
            <a:srgbClr val="FFFF00"/>
          </a:solidFill>
          <a:ln w="9525">
            <a:solidFill>
              <a:schemeClr val="tx1"/>
            </a:solidFill>
            <a:miter lim="800000"/>
            <a:headEnd/>
            <a:tailEnd/>
          </a:ln>
        </p:spPr>
        <p:txBody>
          <a:bodyPr vert="eaVert" wrap="none" anchor="ctr"/>
          <a:lstStyle/>
          <a:p>
            <a:endParaRPr lang="it-IT"/>
          </a:p>
        </p:txBody>
      </p:sp>
      <p:sp>
        <p:nvSpPr>
          <p:cNvPr id="33799" name="AutoShape 6"/>
          <p:cNvSpPr>
            <a:spLocks noChangeArrowheads="1"/>
          </p:cNvSpPr>
          <p:nvPr/>
        </p:nvSpPr>
        <p:spPr bwMode="auto">
          <a:xfrm rot="-5400000">
            <a:off x="5580856" y="1413669"/>
            <a:ext cx="360363" cy="790575"/>
          </a:xfrm>
          <a:prstGeom prst="downArrow">
            <a:avLst>
              <a:gd name="adj1" fmla="val 50000"/>
              <a:gd name="adj2" fmla="val 54846"/>
            </a:avLst>
          </a:prstGeom>
          <a:solidFill>
            <a:srgbClr val="FFFF00"/>
          </a:solidFill>
          <a:ln w="9525">
            <a:solidFill>
              <a:schemeClr val="tx1"/>
            </a:solidFill>
            <a:miter lim="800000"/>
            <a:headEnd/>
            <a:tailEnd/>
          </a:ln>
        </p:spPr>
        <p:txBody>
          <a:bodyPr vert="eaVert" wrap="none" anchor="ctr"/>
          <a:lstStyle/>
          <a:p>
            <a:endParaRPr lang="it-IT"/>
          </a:p>
        </p:txBody>
      </p:sp>
      <p:sp>
        <p:nvSpPr>
          <p:cNvPr id="33800" name="Text Box 10"/>
          <p:cNvSpPr txBox="1">
            <a:spLocks noChangeArrowheads="1"/>
          </p:cNvSpPr>
          <p:nvPr/>
        </p:nvSpPr>
        <p:spPr bwMode="auto">
          <a:xfrm>
            <a:off x="6084888" y="1341438"/>
            <a:ext cx="2305050" cy="923925"/>
          </a:xfrm>
          <a:prstGeom prst="rect">
            <a:avLst/>
          </a:prstGeom>
          <a:noFill/>
          <a:ln w="9525">
            <a:noFill/>
            <a:miter lim="800000"/>
            <a:headEnd/>
            <a:tailEnd/>
          </a:ln>
        </p:spPr>
        <p:txBody>
          <a:bodyPr>
            <a:spAutoFit/>
          </a:bodyPr>
          <a:lstStyle/>
          <a:p>
            <a:pPr algn="ctr">
              <a:spcBef>
                <a:spcPct val="50000"/>
              </a:spcBef>
            </a:pPr>
            <a:r>
              <a:rPr lang="pt-BR" b="1"/>
              <a:t>RELEVÂNCIA DO NÍVEL REMUNERATÓRIO </a:t>
            </a:r>
          </a:p>
        </p:txBody>
      </p:sp>
      <p:sp>
        <p:nvSpPr>
          <p:cNvPr id="33801" name="AutoShape 6"/>
          <p:cNvSpPr>
            <a:spLocks noChangeArrowheads="1"/>
          </p:cNvSpPr>
          <p:nvPr/>
        </p:nvSpPr>
        <p:spPr bwMode="auto">
          <a:xfrm rot="-5400000">
            <a:off x="5363370" y="2637631"/>
            <a:ext cx="360362" cy="790575"/>
          </a:xfrm>
          <a:prstGeom prst="downArrow">
            <a:avLst>
              <a:gd name="adj1" fmla="val 50000"/>
              <a:gd name="adj2" fmla="val 54846"/>
            </a:avLst>
          </a:prstGeom>
          <a:solidFill>
            <a:srgbClr val="FFFF00"/>
          </a:solidFill>
          <a:ln w="9525">
            <a:solidFill>
              <a:schemeClr val="tx1"/>
            </a:solidFill>
            <a:miter lim="800000"/>
            <a:headEnd/>
            <a:tailEnd/>
          </a:ln>
        </p:spPr>
        <p:txBody>
          <a:bodyPr vert="eaVert" wrap="none" anchor="ctr"/>
          <a:lstStyle/>
          <a:p>
            <a:endParaRPr lang="it-IT"/>
          </a:p>
        </p:txBody>
      </p:sp>
      <p:sp>
        <p:nvSpPr>
          <p:cNvPr id="33802" name="AutoShape 6"/>
          <p:cNvSpPr>
            <a:spLocks noChangeArrowheads="1"/>
          </p:cNvSpPr>
          <p:nvPr/>
        </p:nvSpPr>
        <p:spPr bwMode="auto">
          <a:xfrm rot="-5400000">
            <a:off x="2266157" y="2637631"/>
            <a:ext cx="360362" cy="790575"/>
          </a:xfrm>
          <a:prstGeom prst="downArrow">
            <a:avLst>
              <a:gd name="adj1" fmla="val 50000"/>
              <a:gd name="adj2" fmla="val 54846"/>
            </a:avLst>
          </a:prstGeom>
          <a:solidFill>
            <a:srgbClr val="FFFF00"/>
          </a:solidFill>
          <a:ln w="9525">
            <a:solidFill>
              <a:schemeClr val="tx1"/>
            </a:solidFill>
            <a:miter lim="800000"/>
            <a:headEnd/>
            <a:tailEnd/>
          </a:ln>
        </p:spPr>
        <p:txBody>
          <a:bodyPr vert="eaVert" wrap="none" anchor="ctr"/>
          <a:lstStyle/>
          <a:p>
            <a:endParaRPr lang="it-IT"/>
          </a:p>
        </p:txBody>
      </p:sp>
      <p:sp>
        <p:nvSpPr>
          <p:cNvPr id="33803" name="Text Box 13"/>
          <p:cNvSpPr txBox="1">
            <a:spLocks noChangeArrowheads="1"/>
          </p:cNvSpPr>
          <p:nvPr/>
        </p:nvSpPr>
        <p:spPr bwMode="auto">
          <a:xfrm>
            <a:off x="5940425" y="2657475"/>
            <a:ext cx="2735263" cy="923925"/>
          </a:xfrm>
          <a:prstGeom prst="rect">
            <a:avLst/>
          </a:prstGeom>
          <a:noFill/>
          <a:ln w="9525">
            <a:noFill/>
            <a:miter lim="800000"/>
            <a:headEnd/>
            <a:tailEnd/>
          </a:ln>
        </p:spPr>
        <p:txBody>
          <a:bodyPr>
            <a:spAutoFit/>
          </a:bodyPr>
          <a:lstStyle/>
          <a:p>
            <a:pPr algn="ctr">
              <a:spcBef>
                <a:spcPct val="50000"/>
              </a:spcBef>
            </a:pPr>
            <a:r>
              <a:rPr lang="pt-BR" b="1"/>
              <a:t>DANO UNIVERSAL E IGUAL PARA TODOS OS TRABALHADORES</a:t>
            </a:r>
          </a:p>
        </p:txBody>
      </p:sp>
      <p:sp>
        <p:nvSpPr>
          <p:cNvPr id="33804" name="AutoShape 6"/>
          <p:cNvSpPr>
            <a:spLocks noChangeArrowheads="1"/>
          </p:cNvSpPr>
          <p:nvPr/>
        </p:nvSpPr>
        <p:spPr bwMode="auto">
          <a:xfrm>
            <a:off x="6948488" y="3573463"/>
            <a:ext cx="360362" cy="647700"/>
          </a:xfrm>
          <a:prstGeom prst="downArrow">
            <a:avLst>
              <a:gd name="adj1" fmla="val 50000"/>
              <a:gd name="adj2" fmla="val 44934"/>
            </a:avLst>
          </a:prstGeom>
          <a:solidFill>
            <a:srgbClr val="FFFF00"/>
          </a:solidFill>
          <a:ln w="9525">
            <a:solidFill>
              <a:schemeClr val="tx1"/>
            </a:solidFill>
            <a:miter lim="800000"/>
            <a:headEnd/>
            <a:tailEnd/>
          </a:ln>
        </p:spPr>
        <p:txBody>
          <a:bodyPr wrap="none" anchor="ctr"/>
          <a:lstStyle/>
          <a:p>
            <a:endParaRPr lang="it-IT"/>
          </a:p>
        </p:txBody>
      </p:sp>
      <p:sp>
        <p:nvSpPr>
          <p:cNvPr id="33805" name="Text Box 19"/>
          <p:cNvSpPr txBox="1">
            <a:spLocks noChangeArrowheads="1"/>
          </p:cNvSpPr>
          <p:nvPr/>
        </p:nvSpPr>
        <p:spPr bwMode="auto">
          <a:xfrm>
            <a:off x="-36513" y="4221163"/>
            <a:ext cx="9180513" cy="2682875"/>
          </a:xfrm>
          <a:prstGeom prst="rect">
            <a:avLst/>
          </a:prstGeom>
          <a:noFill/>
          <a:ln w="9525">
            <a:noFill/>
            <a:miter lim="800000"/>
            <a:headEnd/>
            <a:tailEnd/>
          </a:ln>
        </p:spPr>
        <p:txBody>
          <a:bodyPr>
            <a:spAutoFit/>
          </a:bodyPr>
          <a:lstStyle/>
          <a:p>
            <a:pPr algn="just">
              <a:spcBef>
                <a:spcPct val="50000"/>
              </a:spcBef>
            </a:pPr>
            <a:r>
              <a:rPr lang="pt-BR" sz="2000" b="1"/>
              <a:t>SEGUNDO O TRIBUNAL CONSTITUCIONAL, A PROTEÇÃO PREVIDENCIÁRIA DEVE REFERIR-SE, PRIORITARIAMENTE, A ESTE CRITÉRIO DE PREJUÍZO, REPRESENTANDO A VIOLAÇÃO DE UM DIREITO FUNDAMENTAL DA PESSOA. </a:t>
            </a:r>
          </a:p>
          <a:p>
            <a:pPr algn="just">
              <a:spcBef>
                <a:spcPct val="50000"/>
              </a:spcBef>
            </a:pPr>
            <a:r>
              <a:rPr lang="pt-BR" sz="2000" b="1"/>
              <a:t>O DIREITO FUNDAMENTAL À SAÚDE, INSTITUÍDO PELO ART. 32 DA CONSTITUIÇÃO, IMPÕE QUE O TRABALHADOR SEJA CONSIDERADO PRIMARIAMENTE COMO PESSOA E SÓ DEPOIS SUJEITO PRODUTOR DE RENDA.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idx="4294967295"/>
          </p:nvPr>
        </p:nvSpPr>
        <p:spPr>
          <a:xfrm>
            <a:off x="179388" y="44450"/>
            <a:ext cx="8785225" cy="3802063"/>
          </a:xfrm>
        </p:spPr>
        <p:txBody>
          <a:bodyPr/>
          <a:lstStyle/>
          <a:p>
            <a:pPr algn="just" eaLnBrk="1" hangingPunct="1">
              <a:spcBef>
                <a:spcPct val="20000"/>
              </a:spcBef>
            </a:pPr>
            <a:r>
              <a:rPr lang="pt-BR" sz="1800" b="1" smtClean="0">
                <a:solidFill>
                  <a:srgbClr val="000000"/>
                </a:solidFill>
                <a:latin typeface="Arial" charset="0"/>
              </a:rPr>
              <a:t>O ART. 13 DO D.LGS. N. 38/2000 DEFINE O DANO BIOLÓGICO NO ÂMBITO DA COBERTURA DO SEGURO OBRIGATÓRIO CONTRA OS ACIDENTES DE TRABALHO E AS DOENÇAS PROFISSIONAIS, COMO:</a:t>
            </a:r>
            <a:br>
              <a:rPr lang="pt-BR" sz="1800" b="1" smtClean="0">
                <a:solidFill>
                  <a:srgbClr val="000000"/>
                </a:solidFill>
                <a:latin typeface="Arial" charset="0"/>
              </a:rPr>
            </a:br>
            <a:r>
              <a:rPr lang="pt-BR" sz="800" b="1" smtClean="0">
                <a:solidFill>
                  <a:srgbClr val="000000"/>
                </a:solidFill>
                <a:latin typeface="Arial" charset="0"/>
              </a:rPr>
              <a:t/>
            </a:r>
            <a:br>
              <a:rPr lang="pt-BR" sz="800" b="1" smtClean="0">
                <a:solidFill>
                  <a:srgbClr val="000000"/>
                </a:solidFill>
                <a:latin typeface="Arial" charset="0"/>
              </a:rPr>
            </a:br>
            <a:r>
              <a:rPr lang="pt-BR" sz="1800" b="1" smtClean="0">
                <a:solidFill>
                  <a:srgbClr val="000000"/>
                </a:solidFill>
                <a:latin typeface="Arial" charset="0"/>
              </a:rPr>
              <a:t>“</a:t>
            </a:r>
            <a:r>
              <a:rPr lang="pt-BR" sz="2400" b="1" i="1" smtClean="0">
                <a:solidFill>
                  <a:srgbClr val="000000"/>
                </a:solidFill>
                <a:latin typeface="Arial" charset="0"/>
              </a:rPr>
              <a:t>LESÃO À INTEGRIDADE FÍSICA E MORAL DA PESSOA, SUSCETÍVEL DE AVALIAÇÃO MÉDICO-LEGAL” E ESTABELECE QUE “A PRESTAÇÃO PARA A REPARAÇÃO DO DANO BIOLÓGICO É CALCULADA INDEPENDENTEMENTE DA CAPACIDADE DE PRODUÇÃO DE RENDA DA VÍTIMA</a:t>
            </a:r>
            <a:r>
              <a:rPr lang="pt-BR" sz="2400" b="1" smtClean="0">
                <a:solidFill>
                  <a:srgbClr val="000000"/>
                </a:solidFill>
                <a:latin typeface="Arial" charset="0"/>
              </a:rPr>
              <a:t>”</a:t>
            </a:r>
            <a:endParaRPr lang="pt-BR" sz="1800" b="1" smtClean="0">
              <a:latin typeface="Arial" charset="0"/>
            </a:endParaRPr>
          </a:p>
        </p:txBody>
      </p:sp>
      <p:sp>
        <p:nvSpPr>
          <p:cNvPr id="34818" name="AutoShape 6"/>
          <p:cNvSpPr>
            <a:spLocks noChangeArrowheads="1"/>
          </p:cNvSpPr>
          <p:nvPr/>
        </p:nvSpPr>
        <p:spPr bwMode="auto">
          <a:xfrm rot="2195700">
            <a:off x="2195513" y="3717925"/>
            <a:ext cx="360362" cy="790575"/>
          </a:xfrm>
          <a:prstGeom prst="downArrow">
            <a:avLst>
              <a:gd name="adj1" fmla="val 50000"/>
              <a:gd name="adj2" fmla="val 54846"/>
            </a:avLst>
          </a:prstGeom>
          <a:solidFill>
            <a:srgbClr val="FFFF00"/>
          </a:solidFill>
          <a:ln w="9525">
            <a:solidFill>
              <a:schemeClr val="tx1"/>
            </a:solidFill>
            <a:miter lim="800000"/>
            <a:headEnd/>
            <a:tailEnd/>
          </a:ln>
        </p:spPr>
        <p:txBody>
          <a:bodyPr wrap="none" anchor="ctr"/>
          <a:lstStyle/>
          <a:p>
            <a:endParaRPr lang="it-IT"/>
          </a:p>
        </p:txBody>
      </p:sp>
      <p:sp>
        <p:nvSpPr>
          <p:cNvPr id="34819" name="AutoShape 6"/>
          <p:cNvSpPr>
            <a:spLocks noChangeArrowheads="1"/>
          </p:cNvSpPr>
          <p:nvPr/>
        </p:nvSpPr>
        <p:spPr bwMode="auto">
          <a:xfrm rot="-2179152">
            <a:off x="6083300" y="3646488"/>
            <a:ext cx="360363" cy="790575"/>
          </a:xfrm>
          <a:prstGeom prst="downArrow">
            <a:avLst>
              <a:gd name="adj1" fmla="val 50000"/>
              <a:gd name="adj2" fmla="val 54846"/>
            </a:avLst>
          </a:prstGeom>
          <a:solidFill>
            <a:srgbClr val="FFFF00"/>
          </a:solidFill>
          <a:ln w="9525">
            <a:solidFill>
              <a:schemeClr val="tx1"/>
            </a:solidFill>
            <a:miter lim="800000"/>
            <a:headEnd/>
            <a:tailEnd/>
          </a:ln>
        </p:spPr>
        <p:txBody>
          <a:bodyPr wrap="none" anchor="ctr"/>
          <a:lstStyle/>
          <a:p>
            <a:endParaRPr lang="it-IT"/>
          </a:p>
        </p:txBody>
      </p:sp>
      <p:sp>
        <p:nvSpPr>
          <p:cNvPr id="34820" name="Text Box 7"/>
          <p:cNvSpPr txBox="1">
            <a:spLocks noChangeArrowheads="1"/>
          </p:cNvSpPr>
          <p:nvPr/>
        </p:nvSpPr>
        <p:spPr bwMode="auto">
          <a:xfrm>
            <a:off x="179388" y="4600575"/>
            <a:ext cx="4248150" cy="1006475"/>
          </a:xfrm>
          <a:prstGeom prst="rect">
            <a:avLst/>
          </a:prstGeom>
          <a:noFill/>
          <a:ln w="9525">
            <a:noFill/>
            <a:miter lim="800000"/>
            <a:headEnd/>
            <a:tailEnd/>
          </a:ln>
        </p:spPr>
        <p:txBody>
          <a:bodyPr>
            <a:spAutoFit/>
          </a:bodyPr>
          <a:lstStyle/>
          <a:p>
            <a:pPr algn="ctr"/>
            <a:r>
              <a:rPr lang="pt-BR" sz="2000" b="1">
                <a:solidFill>
                  <a:srgbClr val="000000"/>
                </a:solidFill>
              </a:rPr>
              <a:t>SÃO INDENIZADAS APENAS AS LESÕES OBJETIVAMENTE E CLINICAMENTE IDENTIFICÁVEIS</a:t>
            </a:r>
            <a:endParaRPr lang="pt-BR" sz="2000"/>
          </a:p>
        </p:txBody>
      </p:sp>
      <p:sp>
        <p:nvSpPr>
          <p:cNvPr id="34821" name="Text Box 8"/>
          <p:cNvSpPr txBox="1">
            <a:spLocks noChangeArrowheads="1"/>
          </p:cNvSpPr>
          <p:nvPr/>
        </p:nvSpPr>
        <p:spPr bwMode="auto">
          <a:xfrm>
            <a:off x="4645025" y="4614863"/>
            <a:ext cx="4248150" cy="1920875"/>
          </a:xfrm>
          <a:prstGeom prst="rect">
            <a:avLst/>
          </a:prstGeom>
          <a:noFill/>
          <a:ln w="9525">
            <a:noFill/>
            <a:miter lim="800000"/>
            <a:headEnd/>
            <a:tailEnd/>
          </a:ln>
        </p:spPr>
        <p:txBody>
          <a:bodyPr>
            <a:spAutoFit/>
          </a:bodyPr>
          <a:lstStyle/>
          <a:p>
            <a:pPr algn="ctr"/>
            <a:r>
              <a:rPr lang="pt-BR" sz="2000" b="1">
                <a:solidFill>
                  <a:srgbClr val="000000"/>
                </a:solidFill>
              </a:rPr>
              <a:t>O CÁLCULO DA REPARAÇÃO DO DANO BIOLÓGICO É IGUAL PARA TODOS OS TRABALHADORES, NÃO LEVANDO EM CONTA O NÍVEL REMUNERATÓRIO</a:t>
            </a:r>
            <a:endParaRPr lang="pt-BR" sz="20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2"/>
          <p:cNvSpPr txBox="1">
            <a:spLocks noChangeArrowheads="1"/>
          </p:cNvSpPr>
          <p:nvPr/>
        </p:nvSpPr>
        <p:spPr bwMode="auto">
          <a:xfrm>
            <a:off x="1474788" y="254000"/>
            <a:ext cx="6192837" cy="366713"/>
          </a:xfrm>
          <a:prstGeom prst="rect">
            <a:avLst/>
          </a:prstGeom>
          <a:noFill/>
          <a:ln w="9525">
            <a:noFill/>
            <a:miter lim="800000"/>
            <a:headEnd/>
            <a:tailEnd/>
          </a:ln>
        </p:spPr>
        <p:txBody>
          <a:bodyPr>
            <a:spAutoFit/>
          </a:bodyPr>
          <a:lstStyle/>
          <a:p>
            <a:pPr>
              <a:spcBef>
                <a:spcPct val="50000"/>
              </a:spcBef>
            </a:pPr>
            <a:endParaRPr lang="en-GB"/>
          </a:p>
        </p:txBody>
      </p:sp>
      <p:sp>
        <p:nvSpPr>
          <p:cNvPr id="35842" name="Text Box 4"/>
          <p:cNvSpPr txBox="1">
            <a:spLocks noChangeArrowheads="1"/>
          </p:cNvSpPr>
          <p:nvPr/>
        </p:nvSpPr>
        <p:spPr bwMode="auto">
          <a:xfrm>
            <a:off x="179388" y="981075"/>
            <a:ext cx="8713787" cy="5273675"/>
          </a:xfrm>
          <a:prstGeom prst="rect">
            <a:avLst/>
          </a:prstGeom>
          <a:noFill/>
          <a:ln w="9525">
            <a:noFill/>
            <a:miter lim="800000"/>
            <a:headEnd/>
            <a:tailEnd/>
          </a:ln>
        </p:spPr>
        <p:txBody>
          <a:bodyPr>
            <a:spAutoFit/>
          </a:bodyPr>
          <a:lstStyle/>
          <a:p>
            <a:pPr algn="just"/>
            <a:r>
              <a:rPr lang="pt-BR" sz="2000" b="1">
                <a:solidFill>
                  <a:srgbClr val="000000"/>
                </a:solidFill>
              </a:rPr>
              <a:t>O NOVO REGIME, INSTITUÍDO COM O D.LGS. N. 38/2000, APLICA-SE AOS EVENTOS (ACIDENTES DE TRABALHO E DOENÇAS PROFISSIONAIS) OCORRIDOS DEPOIS DE 25 DE JULHO DE 2000.</a:t>
            </a:r>
            <a:endParaRPr lang="pt-BR" sz="2000"/>
          </a:p>
          <a:p>
            <a:pPr algn="just"/>
            <a:endParaRPr lang="pt-BR" sz="2000"/>
          </a:p>
          <a:p>
            <a:pPr algn="just"/>
            <a:r>
              <a:rPr lang="pt-BR" sz="2000" b="1">
                <a:solidFill>
                  <a:srgbClr val="000000"/>
                </a:solidFill>
              </a:rPr>
              <a:t>O NOVO SISTEMA DE INDENIZAÇÃO NÃO CONSIDERA APENAS A REDUÇÃO DA CAPACIDADE LABORAL, MAS PASSA A CONSIDERAR TAMBÉM A REDUÇÃO PERMANENTE DA INTEGRIDADE FÍSICA E MORAL DO TRABALHADOR.</a:t>
            </a:r>
            <a:endParaRPr lang="pt-BR" sz="2000"/>
          </a:p>
          <a:p>
            <a:pPr algn="just"/>
            <a:endParaRPr lang="pt-BR" sz="2000"/>
          </a:p>
          <a:p>
            <a:pPr algn="just"/>
            <a:r>
              <a:rPr lang="pt-BR" sz="2000" b="1">
                <a:solidFill>
                  <a:srgbClr val="000000"/>
                </a:solidFill>
              </a:rPr>
              <a:t>POR EFEITO DO NOVO SISTEMA, A PRESTAÇÃO CALCULADA SOMENTE SOBRE A REDUÇÃO DA CAPACIDADE DE GANHO (ART. 66.1, N. 2, T.U.) FOI ABOLIDA, SENDO SUBSTITUÍDA COM A NOVA PRESTAÇÃO PREVISTA PELO O ART. 13 DO D.LGS. N. 38/2000</a:t>
            </a:r>
            <a:endParaRPr lang="pt-BR" sz="2000"/>
          </a:p>
          <a:p>
            <a:endParaRPr lang="pt-BR" sz="2000"/>
          </a:p>
          <a:p>
            <a:r>
              <a:rPr lang="pt-BR" sz="2000" b="1">
                <a:solidFill>
                  <a:srgbClr val="000000"/>
                </a:solidFill>
              </a:rPr>
              <a:t>SEGUNDO O NOVO SISTEMA, O DANO BIOLÓGICO CONSTITUI O PRINCIPAL PARÂMETRO DE CÁLCULO DA INDENIZAÇÃO, SENDO O DANO PATRIMONIAL MERA CONSEQUÊNCIA DO DANO BIOLÓGICO. </a:t>
            </a:r>
            <a:endParaRPr lang="en-GB" b="1"/>
          </a:p>
        </p:txBody>
      </p:sp>
      <p:sp>
        <p:nvSpPr>
          <p:cNvPr id="35843" name="Rectangle 2"/>
          <p:cNvSpPr>
            <a:spLocks/>
          </p:cNvSpPr>
          <p:nvPr/>
        </p:nvSpPr>
        <p:spPr bwMode="auto">
          <a:xfrm>
            <a:off x="250825" y="0"/>
            <a:ext cx="8507413" cy="777875"/>
          </a:xfrm>
          <a:prstGeom prst="rect">
            <a:avLst/>
          </a:prstGeom>
          <a:noFill/>
          <a:ln w="9525">
            <a:noFill/>
            <a:miter lim="800000"/>
            <a:headEnd/>
            <a:tailEnd/>
          </a:ln>
        </p:spPr>
        <p:txBody>
          <a:bodyPr anchor="ctr"/>
          <a:lstStyle/>
          <a:p>
            <a:pPr algn="ctr"/>
            <a:r>
              <a:rPr lang="pt-BR" sz="2800" b="1">
                <a:solidFill>
                  <a:srgbClr val="0000FF"/>
                </a:solidFill>
                <a:latin typeface="Calibri" pitchFamily="34" charset="0"/>
              </a:rPr>
              <a:t>O SISTEMA DE INDENIZAÇÃO APÓS O D.LGS. N. 38/2000</a:t>
            </a:r>
            <a:endParaRPr lang="pt-BR" sz="2800">
              <a:solidFill>
                <a:srgbClr val="0000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idx="4294967295"/>
          </p:nvPr>
        </p:nvSpPr>
        <p:spPr>
          <a:xfrm>
            <a:off x="179388" y="188913"/>
            <a:ext cx="8785225" cy="1800225"/>
          </a:xfrm>
        </p:spPr>
        <p:txBody>
          <a:bodyPr/>
          <a:lstStyle/>
          <a:p>
            <a:pPr algn="just"/>
            <a:r>
              <a:rPr lang="pt-BR" sz="2400" b="1" smtClean="0">
                <a:solidFill>
                  <a:srgbClr val="000000"/>
                </a:solidFill>
                <a:latin typeface="Arial" charset="0"/>
              </a:rPr>
              <a:t>PARA EVITAR UM AUMENTO EXCESSIVO DOS PRÊMIOS, O LEGISLADOR PREVIU APENAS UMA COBERTURA PARCIAL DO DANO BIOLÓGICO. 
O SISTEMA ESTÁ ORGANIZADO EM TRÊS DIVERSAS FAIXAS DE COBERTURA</a:t>
            </a:r>
            <a:r>
              <a:rPr lang="pt-BR" sz="1800" b="1" smtClean="0">
                <a:solidFill>
                  <a:srgbClr val="000000"/>
                </a:solidFill>
                <a:latin typeface="Arial" charset="0"/>
              </a:rPr>
              <a:t>: </a:t>
            </a:r>
            <a:endParaRPr lang="en-GB" sz="1800" b="1" smtClean="0">
              <a:latin typeface="Arial" charset="0"/>
            </a:endParaRPr>
          </a:p>
        </p:txBody>
      </p:sp>
      <p:sp>
        <p:nvSpPr>
          <p:cNvPr id="37890" name="Text Box 4"/>
          <p:cNvSpPr txBox="1">
            <a:spLocks noChangeArrowheads="1"/>
          </p:cNvSpPr>
          <p:nvPr/>
        </p:nvSpPr>
        <p:spPr bwMode="auto">
          <a:xfrm>
            <a:off x="1187450" y="2276475"/>
            <a:ext cx="7705725" cy="3871913"/>
          </a:xfrm>
          <a:prstGeom prst="rect">
            <a:avLst/>
          </a:prstGeom>
          <a:noFill/>
          <a:ln w="9525">
            <a:noFill/>
            <a:miter lim="800000"/>
            <a:headEnd/>
            <a:tailEnd/>
          </a:ln>
        </p:spPr>
        <p:txBody>
          <a:bodyPr>
            <a:spAutoFit/>
          </a:bodyPr>
          <a:lstStyle/>
          <a:p>
            <a:pPr algn="just"/>
            <a:r>
              <a:rPr lang="pt-BR" sz="2000" b="1">
                <a:solidFill>
                  <a:srgbClr val="000000"/>
                </a:solidFill>
              </a:rPr>
              <a:t>POR LESÕES DE GRAVIDADE </a:t>
            </a:r>
            <a:r>
              <a:rPr lang="pt-BR" sz="2000" b="1" u="sng">
                <a:solidFill>
                  <a:srgbClr val="000000"/>
                </a:solidFill>
              </a:rPr>
              <a:t>INFERIOR A 6%,</a:t>
            </a:r>
            <a:r>
              <a:rPr lang="pt-BR" sz="2000" b="1">
                <a:solidFill>
                  <a:srgbClr val="000000"/>
                </a:solidFill>
              </a:rPr>
              <a:t> O TRABALHADOR </a:t>
            </a:r>
            <a:r>
              <a:rPr lang="pt-BR" sz="2000" b="1" u="sng">
                <a:solidFill>
                  <a:srgbClr val="000000"/>
                </a:solidFill>
              </a:rPr>
              <a:t>NÃO</a:t>
            </a:r>
            <a:r>
              <a:rPr lang="pt-BR" sz="2000" b="1">
                <a:solidFill>
                  <a:srgbClr val="000000"/>
                </a:solidFill>
              </a:rPr>
              <a:t> RECEBE INDENIZAÇÃO (“FRANQUIA”)</a:t>
            </a:r>
          </a:p>
          <a:p>
            <a:pPr algn="just"/>
            <a:endParaRPr lang="pt-BR" sz="800" b="1">
              <a:solidFill>
                <a:srgbClr val="000000"/>
              </a:solidFill>
            </a:endParaRPr>
          </a:p>
          <a:p>
            <a:pPr algn="just"/>
            <a:r>
              <a:rPr lang="pt-BR" sz="2000" b="1">
                <a:solidFill>
                  <a:srgbClr val="000000"/>
                </a:solidFill>
              </a:rPr>
              <a:t>POR LESÕES DE GRAVIDADE </a:t>
            </a:r>
            <a:r>
              <a:rPr lang="pt-BR" sz="2000" b="1" u="sng">
                <a:solidFill>
                  <a:srgbClr val="000000"/>
                </a:solidFill>
              </a:rPr>
              <a:t>ENTRE 6% E 15%,</a:t>
            </a:r>
            <a:r>
              <a:rPr lang="pt-BR" sz="2000" b="1">
                <a:solidFill>
                  <a:srgbClr val="000000"/>
                </a:solidFill>
              </a:rPr>
              <a:t> O TRABALHADOR RECEBE UM </a:t>
            </a:r>
            <a:r>
              <a:rPr lang="pt-BR" sz="2000" b="1" u="sng">
                <a:solidFill>
                  <a:srgbClr val="000000"/>
                </a:solidFill>
              </a:rPr>
              <a:t>CAPITAL COBRINDO APENAS O DANO BIOLÓGICO</a:t>
            </a:r>
            <a:r>
              <a:rPr lang="pt-BR" sz="2000" b="1">
                <a:solidFill>
                  <a:srgbClr val="000000"/>
                </a:solidFill>
              </a:rPr>
              <a:t> 
</a:t>
            </a:r>
            <a:endParaRPr lang="pt-BR" sz="2000"/>
          </a:p>
          <a:p>
            <a:pPr algn="just"/>
            <a:endParaRPr lang="pt-BR" sz="2000" b="1">
              <a:solidFill>
                <a:srgbClr val="000000"/>
              </a:solidFill>
            </a:endParaRPr>
          </a:p>
          <a:p>
            <a:pPr algn="just"/>
            <a:r>
              <a:rPr lang="pt-BR" sz="2000" b="1">
                <a:solidFill>
                  <a:srgbClr val="000000"/>
                </a:solidFill>
              </a:rPr>
              <a:t>POR LESÕES DE GRAVIDADE </a:t>
            </a:r>
            <a:r>
              <a:rPr lang="pt-BR" sz="2000" b="1" u="sng">
                <a:solidFill>
                  <a:srgbClr val="000000"/>
                </a:solidFill>
              </a:rPr>
              <a:t>ENTRE 16% E 100%,</a:t>
            </a:r>
            <a:r>
              <a:rPr lang="pt-BR" sz="2000" b="1">
                <a:solidFill>
                  <a:srgbClr val="000000"/>
                </a:solidFill>
              </a:rPr>
              <a:t> O TRABALHADOR RECEBE UMA RENDA PERIÓDICA, </a:t>
            </a:r>
            <a:r>
              <a:rPr lang="pt-BR" sz="2000" b="1" u="sng">
                <a:solidFill>
                  <a:srgbClr val="000000"/>
                </a:solidFill>
              </a:rPr>
              <a:t>COBRINDO O DANO BIOLÓGICO</a:t>
            </a:r>
            <a:r>
              <a:rPr lang="pt-BR" sz="2000" b="1">
                <a:solidFill>
                  <a:srgbClr val="000000"/>
                </a:solidFill>
              </a:rPr>
              <a:t> E UM VALOR DE RENDA ADICIONAL, </a:t>
            </a:r>
            <a:r>
              <a:rPr lang="pt-BR" sz="2000" b="1" u="sng">
                <a:solidFill>
                  <a:srgbClr val="000000"/>
                </a:solidFill>
              </a:rPr>
              <a:t>COBRINDO A REDUÇÃO DA CAPACIDADE LABORAL</a:t>
            </a:r>
            <a:r>
              <a:rPr lang="pt-BR" sz="2000" b="1">
                <a:solidFill>
                  <a:srgbClr val="000000"/>
                </a:solidFill>
              </a:rPr>
              <a:t> (DANO PATRIMONIAL)</a:t>
            </a:r>
          </a:p>
          <a:p>
            <a:pPr algn="just"/>
            <a:endParaRPr lang="en-GB" sz="2000" b="1"/>
          </a:p>
        </p:txBody>
      </p:sp>
      <p:sp>
        <p:nvSpPr>
          <p:cNvPr id="37891" name="Rectangle 5"/>
          <p:cNvSpPr>
            <a:spLocks noChangeArrowheads="1"/>
          </p:cNvSpPr>
          <p:nvPr/>
        </p:nvSpPr>
        <p:spPr bwMode="auto">
          <a:xfrm>
            <a:off x="179388" y="2276475"/>
            <a:ext cx="827087" cy="792163"/>
          </a:xfrm>
          <a:prstGeom prst="rect">
            <a:avLst/>
          </a:prstGeom>
          <a:solidFill>
            <a:srgbClr val="FF0000"/>
          </a:solidFill>
          <a:ln w="9525">
            <a:solidFill>
              <a:schemeClr val="tx1"/>
            </a:solidFill>
            <a:miter lim="800000"/>
            <a:headEnd/>
            <a:tailEnd/>
          </a:ln>
        </p:spPr>
        <p:txBody>
          <a:bodyPr wrap="none" anchor="ctr"/>
          <a:lstStyle/>
          <a:p>
            <a:endParaRPr lang="it-IT"/>
          </a:p>
        </p:txBody>
      </p:sp>
      <p:sp>
        <p:nvSpPr>
          <p:cNvPr id="37892" name="Rectangle 6"/>
          <p:cNvSpPr>
            <a:spLocks noChangeArrowheads="1"/>
          </p:cNvSpPr>
          <p:nvPr/>
        </p:nvSpPr>
        <p:spPr bwMode="auto">
          <a:xfrm>
            <a:off x="179388" y="3068638"/>
            <a:ext cx="827087" cy="936625"/>
          </a:xfrm>
          <a:prstGeom prst="rect">
            <a:avLst/>
          </a:prstGeom>
          <a:solidFill>
            <a:srgbClr val="FFFF00"/>
          </a:solidFill>
          <a:ln w="9525">
            <a:solidFill>
              <a:schemeClr val="tx1"/>
            </a:solidFill>
            <a:miter lim="800000"/>
            <a:headEnd/>
            <a:tailEnd/>
          </a:ln>
        </p:spPr>
        <p:txBody>
          <a:bodyPr wrap="none" anchor="ctr"/>
          <a:lstStyle/>
          <a:p>
            <a:endParaRPr lang="it-IT"/>
          </a:p>
        </p:txBody>
      </p:sp>
      <p:sp>
        <p:nvSpPr>
          <p:cNvPr id="37893" name="Rectangle 7"/>
          <p:cNvSpPr>
            <a:spLocks noChangeArrowheads="1"/>
          </p:cNvSpPr>
          <p:nvPr/>
        </p:nvSpPr>
        <p:spPr bwMode="auto">
          <a:xfrm>
            <a:off x="179388" y="4005263"/>
            <a:ext cx="827087" cy="2232025"/>
          </a:xfrm>
          <a:prstGeom prst="rect">
            <a:avLst/>
          </a:prstGeom>
          <a:solidFill>
            <a:srgbClr val="00FF00"/>
          </a:solidFill>
          <a:ln w="9525">
            <a:solidFill>
              <a:schemeClr val="tx1"/>
            </a:solidFill>
            <a:miter lim="800000"/>
            <a:headEnd/>
            <a:tailEnd/>
          </a:ln>
        </p:spPr>
        <p:txBody>
          <a:bodyPr wrap="none" anchor="ctr"/>
          <a:lstStyle/>
          <a:p>
            <a:endParaRPr lang="it-IT"/>
          </a:p>
        </p:txBody>
      </p:sp>
      <p:sp>
        <p:nvSpPr>
          <p:cNvPr id="37894" name="AutoShape 8"/>
          <p:cNvSpPr>
            <a:spLocks/>
          </p:cNvSpPr>
          <p:nvPr/>
        </p:nvSpPr>
        <p:spPr bwMode="auto">
          <a:xfrm>
            <a:off x="1042988" y="2276475"/>
            <a:ext cx="73025" cy="792163"/>
          </a:xfrm>
          <a:prstGeom prst="rightBrace">
            <a:avLst>
              <a:gd name="adj1" fmla="val 90399"/>
              <a:gd name="adj2" fmla="val 50000"/>
            </a:avLst>
          </a:prstGeom>
          <a:noFill/>
          <a:ln w="44450">
            <a:solidFill>
              <a:srgbClr val="000000"/>
            </a:solidFill>
            <a:round/>
            <a:headEnd/>
            <a:tailEnd/>
          </a:ln>
        </p:spPr>
        <p:txBody>
          <a:bodyPr wrap="none" anchor="ctr"/>
          <a:lstStyle/>
          <a:p>
            <a:endParaRPr lang="it-IT"/>
          </a:p>
        </p:txBody>
      </p:sp>
      <p:sp>
        <p:nvSpPr>
          <p:cNvPr id="37895" name="AutoShape 9"/>
          <p:cNvSpPr>
            <a:spLocks/>
          </p:cNvSpPr>
          <p:nvPr/>
        </p:nvSpPr>
        <p:spPr bwMode="auto">
          <a:xfrm>
            <a:off x="1028700" y="3098800"/>
            <a:ext cx="87313" cy="906463"/>
          </a:xfrm>
          <a:prstGeom prst="rightBrace">
            <a:avLst>
              <a:gd name="adj1" fmla="val 86515"/>
              <a:gd name="adj2" fmla="val 50000"/>
            </a:avLst>
          </a:prstGeom>
          <a:noFill/>
          <a:ln w="44450">
            <a:solidFill>
              <a:srgbClr val="000000"/>
            </a:solidFill>
            <a:round/>
            <a:headEnd/>
            <a:tailEnd/>
          </a:ln>
        </p:spPr>
        <p:txBody>
          <a:bodyPr wrap="none" anchor="ctr"/>
          <a:lstStyle/>
          <a:p>
            <a:endParaRPr lang="it-IT"/>
          </a:p>
        </p:txBody>
      </p:sp>
      <p:sp>
        <p:nvSpPr>
          <p:cNvPr id="37896" name="AutoShape 10"/>
          <p:cNvSpPr>
            <a:spLocks/>
          </p:cNvSpPr>
          <p:nvPr/>
        </p:nvSpPr>
        <p:spPr bwMode="auto">
          <a:xfrm>
            <a:off x="971550" y="4005263"/>
            <a:ext cx="215900" cy="2232025"/>
          </a:xfrm>
          <a:prstGeom prst="rightBrace">
            <a:avLst>
              <a:gd name="adj1" fmla="val 86152"/>
              <a:gd name="adj2" fmla="val 50000"/>
            </a:avLst>
          </a:prstGeom>
          <a:noFill/>
          <a:ln w="44450">
            <a:solidFill>
              <a:srgbClr val="000000"/>
            </a:solidFill>
            <a:round/>
            <a:headEnd/>
            <a:tailEnd/>
          </a:ln>
        </p:spPr>
        <p:txBody>
          <a:bodyPr wrap="none" anchor="ctr"/>
          <a:lstStyle/>
          <a:p>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2"/>
          <p:cNvSpPr txBox="1">
            <a:spLocks noChangeArrowheads="1"/>
          </p:cNvSpPr>
          <p:nvPr/>
        </p:nvSpPr>
        <p:spPr bwMode="auto">
          <a:xfrm>
            <a:off x="684213" y="188913"/>
            <a:ext cx="7920037" cy="519112"/>
          </a:xfrm>
          <a:prstGeom prst="rect">
            <a:avLst/>
          </a:prstGeom>
          <a:noFill/>
          <a:ln w="9525">
            <a:noFill/>
            <a:miter lim="800000"/>
            <a:headEnd/>
            <a:tailEnd/>
          </a:ln>
        </p:spPr>
        <p:txBody>
          <a:bodyPr>
            <a:spAutoFit/>
          </a:bodyPr>
          <a:lstStyle/>
          <a:p>
            <a:pPr algn="ctr">
              <a:spcBef>
                <a:spcPct val="50000"/>
              </a:spcBef>
            </a:pPr>
            <a:r>
              <a:rPr lang="en-GB" sz="2800" b="1">
                <a:solidFill>
                  <a:srgbClr val="0000FF"/>
                </a:solidFill>
              </a:rPr>
              <a:t>O FUNCIONAMENTO DO SISTEMA</a:t>
            </a:r>
          </a:p>
        </p:txBody>
      </p:sp>
      <p:sp>
        <p:nvSpPr>
          <p:cNvPr id="38914" name="Text Box 3"/>
          <p:cNvSpPr txBox="1">
            <a:spLocks noChangeArrowheads="1"/>
          </p:cNvSpPr>
          <p:nvPr/>
        </p:nvSpPr>
        <p:spPr bwMode="auto">
          <a:xfrm>
            <a:off x="360363" y="931863"/>
            <a:ext cx="2843212" cy="1096962"/>
          </a:xfrm>
          <a:prstGeom prst="rect">
            <a:avLst/>
          </a:prstGeom>
          <a:noFill/>
          <a:ln w="9525">
            <a:noFill/>
            <a:miter lim="800000"/>
            <a:headEnd/>
            <a:tailEnd/>
          </a:ln>
        </p:spPr>
        <p:txBody>
          <a:bodyPr>
            <a:spAutoFit/>
          </a:bodyPr>
          <a:lstStyle/>
          <a:p>
            <a:r>
              <a:rPr lang="pt-BR" sz="2400" b="1">
                <a:solidFill>
                  <a:srgbClr val="000000"/>
                </a:solidFill>
              </a:rPr>
              <a:t>1) A TABELA DE INCAPACIDADES</a:t>
            </a:r>
            <a:r>
              <a:rPr lang="pt-BR" b="1">
                <a:solidFill>
                  <a:srgbClr val="000000"/>
                </a:solidFill>
              </a:rPr>
              <a:t> </a:t>
            </a:r>
            <a:endParaRPr lang="pt-BR"/>
          </a:p>
          <a:p>
            <a:r>
              <a:rPr lang="pt-BR">
                <a:solidFill>
                  <a:srgbClr val="000000"/>
                </a:solidFill>
              </a:rPr>
              <a:t> </a:t>
            </a:r>
            <a:r>
              <a:rPr lang="pt-BR">
                <a:solidFill>
                  <a:srgbClr val="1F497D"/>
                </a:solidFill>
              </a:rPr>
              <a:t>(</a:t>
            </a:r>
            <a:r>
              <a:rPr lang="pt-BR">
                <a:solidFill>
                  <a:srgbClr val="000000"/>
                </a:solidFill>
              </a:rPr>
              <a:t>D.M. 12/7/2000)</a:t>
            </a:r>
            <a:endParaRPr lang="pt-BR"/>
          </a:p>
        </p:txBody>
      </p:sp>
      <p:sp>
        <p:nvSpPr>
          <p:cNvPr id="38915" name="AutoShape 4"/>
          <p:cNvSpPr>
            <a:spLocks noChangeArrowheads="1"/>
          </p:cNvSpPr>
          <p:nvPr/>
        </p:nvSpPr>
        <p:spPr bwMode="auto">
          <a:xfrm>
            <a:off x="3563938" y="1196975"/>
            <a:ext cx="1584325" cy="287338"/>
          </a:xfrm>
          <a:prstGeom prst="rightArrow">
            <a:avLst>
              <a:gd name="adj1" fmla="val 50000"/>
              <a:gd name="adj2" fmla="val 137845"/>
            </a:avLst>
          </a:prstGeom>
          <a:solidFill>
            <a:srgbClr val="FFFF00"/>
          </a:solidFill>
          <a:ln w="9525">
            <a:solidFill>
              <a:schemeClr val="tx1"/>
            </a:solidFill>
            <a:miter lim="800000"/>
            <a:headEnd/>
            <a:tailEnd/>
          </a:ln>
        </p:spPr>
        <p:txBody>
          <a:bodyPr wrap="none" anchor="ctr"/>
          <a:lstStyle/>
          <a:p>
            <a:endParaRPr lang="it-IT"/>
          </a:p>
        </p:txBody>
      </p:sp>
      <p:sp>
        <p:nvSpPr>
          <p:cNvPr id="38916" name="Text Box 5"/>
          <p:cNvSpPr txBox="1">
            <a:spLocks noChangeArrowheads="1"/>
          </p:cNvSpPr>
          <p:nvPr/>
        </p:nvSpPr>
        <p:spPr bwMode="auto">
          <a:xfrm>
            <a:off x="5076825" y="947738"/>
            <a:ext cx="4067175" cy="1874837"/>
          </a:xfrm>
          <a:prstGeom prst="rect">
            <a:avLst/>
          </a:prstGeom>
          <a:noFill/>
          <a:ln w="9525">
            <a:noFill/>
            <a:miter lim="800000"/>
            <a:headEnd/>
            <a:tailEnd/>
          </a:ln>
        </p:spPr>
        <p:txBody>
          <a:bodyPr>
            <a:spAutoFit/>
          </a:bodyPr>
          <a:lstStyle/>
          <a:p>
            <a:pPr algn="ctr"/>
            <a:r>
              <a:rPr lang="pt-BR" sz="2400" b="1">
                <a:solidFill>
                  <a:srgbClr val="000000"/>
                </a:solidFill>
              </a:rPr>
              <a:t>DEFINE A INCAPACIDADE E O PERCENTUAL RELATIVO</a:t>
            </a:r>
            <a:endParaRPr lang="pt-BR" b="1">
              <a:solidFill>
                <a:srgbClr val="000000"/>
              </a:solidFill>
            </a:endParaRPr>
          </a:p>
          <a:p>
            <a:pPr algn="ctr"/>
            <a:r>
              <a:rPr lang="pt-BR">
                <a:solidFill>
                  <a:srgbClr val="000000"/>
                </a:solidFill>
              </a:rPr>
              <a:t>(estão previstas 387 incapacidades)</a:t>
            </a:r>
            <a:endParaRPr lang="pt-BR"/>
          </a:p>
          <a:p>
            <a:pPr>
              <a:spcBef>
                <a:spcPct val="50000"/>
              </a:spcBef>
            </a:pPr>
            <a:endParaRPr lang="en-GB" b="1"/>
          </a:p>
        </p:txBody>
      </p:sp>
      <p:pic>
        <p:nvPicPr>
          <p:cNvPr id="38917" name="Picture 4"/>
          <p:cNvPicPr>
            <a:picLocks noChangeAspect="1" noChangeArrowheads="1"/>
          </p:cNvPicPr>
          <p:nvPr/>
        </p:nvPicPr>
        <p:blipFill>
          <a:blip r:embed="rId3"/>
          <a:srcRect/>
          <a:stretch>
            <a:fillRect/>
          </a:stretch>
        </p:blipFill>
        <p:spPr bwMode="auto">
          <a:xfrm>
            <a:off x="0" y="3068638"/>
            <a:ext cx="9144000" cy="6769100"/>
          </a:xfrm>
          <a:prstGeom prst="rect">
            <a:avLst/>
          </a:prstGeom>
          <a:noFill/>
          <a:ln w="9525">
            <a:noFill/>
            <a:miter lim="800000"/>
            <a:headEnd/>
            <a:tailEnd/>
          </a:ln>
        </p:spPr>
      </p:pic>
      <p:sp>
        <p:nvSpPr>
          <p:cNvPr id="38918" name="AutoShape 7"/>
          <p:cNvSpPr>
            <a:spLocks noChangeArrowheads="1"/>
          </p:cNvSpPr>
          <p:nvPr/>
        </p:nvSpPr>
        <p:spPr bwMode="auto">
          <a:xfrm>
            <a:off x="2484438" y="2927350"/>
            <a:ext cx="360362" cy="862013"/>
          </a:xfrm>
          <a:prstGeom prst="downArrow">
            <a:avLst>
              <a:gd name="adj1" fmla="val 50000"/>
              <a:gd name="adj2" fmla="val 59802"/>
            </a:avLst>
          </a:prstGeom>
          <a:solidFill>
            <a:srgbClr val="FFFF00"/>
          </a:solidFill>
          <a:ln w="9525">
            <a:solidFill>
              <a:schemeClr val="tx1"/>
            </a:solidFill>
            <a:miter lim="800000"/>
            <a:headEnd/>
            <a:tailEnd/>
          </a:ln>
        </p:spPr>
        <p:txBody>
          <a:bodyPr wrap="none" anchor="ctr"/>
          <a:lstStyle/>
          <a:p>
            <a:endParaRPr lang="it-IT"/>
          </a:p>
        </p:txBody>
      </p:sp>
      <p:sp>
        <p:nvSpPr>
          <p:cNvPr id="38919" name="AutoShape 8"/>
          <p:cNvSpPr>
            <a:spLocks noChangeArrowheads="1"/>
          </p:cNvSpPr>
          <p:nvPr/>
        </p:nvSpPr>
        <p:spPr bwMode="auto">
          <a:xfrm>
            <a:off x="7451725" y="2924175"/>
            <a:ext cx="360363" cy="720725"/>
          </a:xfrm>
          <a:prstGeom prst="downArrow">
            <a:avLst>
              <a:gd name="adj1" fmla="val 50000"/>
              <a:gd name="adj2" fmla="val 50000"/>
            </a:avLst>
          </a:prstGeom>
          <a:solidFill>
            <a:srgbClr val="FFFF00"/>
          </a:solidFill>
          <a:ln w="9525">
            <a:solidFill>
              <a:schemeClr val="tx1"/>
            </a:solidFill>
            <a:miter lim="800000"/>
            <a:headEnd/>
            <a:tailEnd/>
          </a:ln>
        </p:spPr>
        <p:txBody>
          <a:bodyPr wrap="none" anchor="ctr"/>
          <a:lstStyle/>
          <a:p>
            <a:endParaRPr lang="it-IT"/>
          </a:p>
        </p:txBody>
      </p:sp>
      <p:sp>
        <p:nvSpPr>
          <p:cNvPr id="38920" name="Text Box 9"/>
          <p:cNvSpPr txBox="1">
            <a:spLocks noChangeArrowheads="1"/>
          </p:cNvSpPr>
          <p:nvPr/>
        </p:nvSpPr>
        <p:spPr bwMode="auto">
          <a:xfrm>
            <a:off x="1331913" y="2466975"/>
            <a:ext cx="2881312" cy="457200"/>
          </a:xfrm>
          <a:prstGeom prst="rect">
            <a:avLst/>
          </a:prstGeom>
          <a:noFill/>
          <a:ln w="9525">
            <a:noFill/>
            <a:miter lim="800000"/>
            <a:headEnd/>
            <a:tailEnd/>
          </a:ln>
        </p:spPr>
        <p:txBody>
          <a:bodyPr>
            <a:spAutoFit/>
          </a:bodyPr>
          <a:lstStyle/>
          <a:p>
            <a:pPr>
              <a:spcBef>
                <a:spcPct val="50000"/>
              </a:spcBef>
            </a:pPr>
            <a:r>
              <a:rPr lang="it-IT" sz="2400" b="1">
                <a:solidFill>
                  <a:srgbClr val="000000"/>
                </a:solidFill>
              </a:rPr>
              <a:t>INCAPACIDADES</a:t>
            </a:r>
            <a:endParaRPr lang="en-GB" sz="2400" b="1"/>
          </a:p>
        </p:txBody>
      </p:sp>
      <p:sp>
        <p:nvSpPr>
          <p:cNvPr id="38921" name="Text Box 10"/>
          <p:cNvSpPr txBox="1">
            <a:spLocks noChangeArrowheads="1"/>
          </p:cNvSpPr>
          <p:nvPr/>
        </p:nvSpPr>
        <p:spPr bwMode="auto">
          <a:xfrm>
            <a:off x="4643438" y="2492375"/>
            <a:ext cx="4751387" cy="457200"/>
          </a:xfrm>
          <a:prstGeom prst="rect">
            <a:avLst/>
          </a:prstGeom>
          <a:noFill/>
          <a:ln w="9525">
            <a:noFill/>
            <a:miter lim="800000"/>
            <a:headEnd/>
            <a:tailEnd/>
          </a:ln>
        </p:spPr>
        <p:txBody>
          <a:bodyPr>
            <a:spAutoFit/>
          </a:bodyPr>
          <a:lstStyle/>
          <a:p>
            <a:r>
              <a:rPr lang="it-IT" sz="2400" b="1">
                <a:solidFill>
                  <a:srgbClr val="000000"/>
                </a:solidFill>
              </a:rPr>
              <a:t>PERCENTUAL DE INVALIDEZ</a:t>
            </a:r>
            <a:endParaRPr lang="it-IT" sz="2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ChangeArrowheads="1"/>
          </p:cNvSpPr>
          <p:nvPr/>
        </p:nvSpPr>
        <p:spPr bwMode="auto">
          <a:xfrm>
            <a:off x="0" y="44450"/>
            <a:ext cx="4140200" cy="1008063"/>
          </a:xfrm>
          <a:prstGeom prst="rect">
            <a:avLst/>
          </a:prstGeom>
          <a:noFill/>
          <a:ln w="9525">
            <a:noFill/>
            <a:miter lim="800000"/>
            <a:headEnd/>
            <a:tailEnd/>
          </a:ln>
        </p:spPr>
        <p:txBody>
          <a:bodyPr/>
          <a:lstStyle/>
          <a:p>
            <a:pPr marL="342900" indent="-342900" algn="ctr">
              <a:lnSpc>
                <a:spcPct val="90000"/>
              </a:lnSpc>
              <a:spcBef>
                <a:spcPct val="20000"/>
              </a:spcBef>
            </a:pPr>
            <a:r>
              <a:rPr lang="pt-BR" altLang="ja-JP" sz="2400"/>
              <a:t> </a:t>
            </a:r>
            <a:r>
              <a:rPr lang="pt-BR" altLang="ja-JP" sz="2000" b="1"/>
              <a:t>2.1) TABELA DE REPARAÇÃO DO DANO BIOLÓGICO</a:t>
            </a:r>
          </a:p>
          <a:p>
            <a:pPr marL="342900" indent="-342900" algn="ctr">
              <a:lnSpc>
                <a:spcPct val="90000"/>
              </a:lnSpc>
              <a:spcBef>
                <a:spcPct val="20000"/>
              </a:spcBef>
            </a:pPr>
            <a:r>
              <a:rPr lang="pt-BR" altLang="ja-JP" b="1"/>
              <a:t>(capital de 6% a 15%)</a:t>
            </a:r>
            <a:endParaRPr lang="pt-BR" altLang="ja-JP">
              <a:solidFill>
                <a:schemeClr val="tx2"/>
              </a:solidFill>
            </a:endParaRPr>
          </a:p>
          <a:p>
            <a:pPr marL="342900" indent="-342900" algn="ctr">
              <a:lnSpc>
                <a:spcPct val="90000"/>
              </a:lnSpc>
              <a:spcBef>
                <a:spcPct val="20000"/>
              </a:spcBef>
            </a:pPr>
            <a:r>
              <a:rPr lang="pt-BR">
                <a:solidFill>
                  <a:schemeClr val="tx2"/>
                </a:solidFill>
              </a:rPr>
              <a:t>(</a:t>
            </a:r>
            <a:r>
              <a:rPr lang="pt-BR" altLang="it-IT"/>
              <a:t>D.M. </a:t>
            </a:r>
            <a:r>
              <a:rPr lang="pt-BR" altLang="ja-JP"/>
              <a:t>12/7/2000)</a:t>
            </a:r>
            <a:endParaRPr lang="pt-BR" altLang="it-IT" sz="2000">
              <a:ea typeface="ＭＳ Ｐゴシック" pitchFamily="34" charset="-128"/>
            </a:endParaRPr>
          </a:p>
        </p:txBody>
      </p:sp>
      <p:sp>
        <p:nvSpPr>
          <p:cNvPr id="40962" name="AutoShape 3"/>
          <p:cNvSpPr>
            <a:spLocks noChangeArrowheads="1"/>
          </p:cNvSpPr>
          <p:nvPr/>
        </p:nvSpPr>
        <p:spPr bwMode="auto">
          <a:xfrm>
            <a:off x="3779838" y="476250"/>
            <a:ext cx="792162" cy="360363"/>
          </a:xfrm>
          <a:prstGeom prst="rightArrow">
            <a:avLst>
              <a:gd name="adj1" fmla="val 50000"/>
              <a:gd name="adj2" fmla="val 54956"/>
            </a:avLst>
          </a:prstGeom>
          <a:solidFill>
            <a:srgbClr val="FFFF00"/>
          </a:solidFill>
          <a:ln w="9525">
            <a:solidFill>
              <a:schemeClr val="tx1"/>
            </a:solidFill>
            <a:miter lim="800000"/>
            <a:headEnd/>
            <a:tailEnd/>
          </a:ln>
        </p:spPr>
        <p:txBody>
          <a:bodyPr wrap="none" anchor="ctr"/>
          <a:lstStyle/>
          <a:p>
            <a:endParaRPr lang="it-IT"/>
          </a:p>
        </p:txBody>
      </p:sp>
      <p:sp>
        <p:nvSpPr>
          <p:cNvPr id="40963" name="Text Box 4"/>
          <p:cNvSpPr txBox="1">
            <a:spLocks noChangeArrowheads="1"/>
          </p:cNvSpPr>
          <p:nvPr/>
        </p:nvSpPr>
        <p:spPr bwMode="auto">
          <a:xfrm>
            <a:off x="4572000" y="115888"/>
            <a:ext cx="4535488" cy="1438275"/>
          </a:xfrm>
          <a:prstGeom prst="rect">
            <a:avLst/>
          </a:prstGeom>
          <a:noFill/>
          <a:ln w="9525">
            <a:noFill/>
            <a:miter lim="800000"/>
            <a:headEnd/>
            <a:tailEnd/>
          </a:ln>
        </p:spPr>
        <p:txBody>
          <a:bodyPr>
            <a:spAutoFit/>
          </a:bodyPr>
          <a:lstStyle/>
          <a:p>
            <a:pPr algn="just">
              <a:lnSpc>
                <a:spcPct val="90000"/>
              </a:lnSpc>
              <a:spcBef>
                <a:spcPct val="20000"/>
              </a:spcBef>
            </a:pPr>
            <a:r>
              <a:rPr lang="pt-BR" altLang="ja-JP" sz="2000" b="1"/>
              <a:t>DEFINE O VALOR MONETÁRIO DO PERCENTUAL DE INVALIDEZ, O VALOR SENDO INFLUENCIADO POR GÊNERO E IDADE</a:t>
            </a:r>
            <a:r>
              <a:rPr lang="pt-BR" altLang="ja-JP"/>
              <a:t> (reavalidados com d.m. 27/3/2009 e 14/2/2014)</a:t>
            </a:r>
            <a:endParaRPr lang="pt-BR">
              <a:ea typeface="ＭＳ Ｐゴシック" pitchFamily="34" charset="-128"/>
            </a:endParaRPr>
          </a:p>
        </p:txBody>
      </p:sp>
      <p:pic>
        <p:nvPicPr>
          <p:cNvPr id="40964" name="Picture 4"/>
          <p:cNvPicPr>
            <a:picLocks noChangeAspect="1" noChangeArrowheads="1"/>
          </p:cNvPicPr>
          <p:nvPr/>
        </p:nvPicPr>
        <p:blipFill>
          <a:blip r:embed="rId3"/>
          <a:srcRect/>
          <a:stretch>
            <a:fillRect/>
          </a:stretch>
        </p:blipFill>
        <p:spPr bwMode="auto">
          <a:xfrm>
            <a:off x="0" y="1989138"/>
            <a:ext cx="9144000" cy="2271712"/>
          </a:xfrm>
          <a:prstGeom prst="rect">
            <a:avLst/>
          </a:prstGeom>
          <a:noFill/>
          <a:ln w="9525">
            <a:noFill/>
            <a:miter lim="800000"/>
            <a:headEnd/>
            <a:tailEnd/>
          </a:ln>
        </p:spPr>
      </p:pic>
      <p:pic>
        <p:nvPicPr>
          <p:cNvPr id="40965" name="Picture 5"/>
          <p:cNvPicPr>
            <a:picLocks noChangeAspect="1" noChangeArrowheads="1"/>
          </p:cNvPicPr>
          <p:nvPr/>
        </p:nvPicPr>
        <p:blipFill>
          <a:blip r:embed="rId4"/>
          <a:srcRect/>
          <a:stretch>
            <a:fillRect/>
          </a:stretch>
        </p:blipFill>
        <p:spPr bwMode="auto">
          <a:xfrm>
            <a:off x="0" y="4149725"/>
            <a:ext cx="9144000" cy="1801813"/>
          </a:xfrm>
          <a:prstGeom prst="rect">
            <a:avLst/>
          </a:prstGeom>
          <a:noFill/>
          <a:ln w="9525">
            <a:noFill/>
            <a:miter lim="800000"/>
            <a:headEnd/>
            <a:tailEnd/>
          </a:ln>
        </p:spPr>
      </p:pic>
      <p:pic>
        <p:nvPicPr>
          <p:cNvPr id="40966" name="Picture 7"/>
          <p:cNvPicPr>
            <a:picLocks noChangeAspect="1" noChangeArrowheads="1"/>
          </p:cNvPicPr>
          <p:nvPr/>
        </p:nvPicPr>
        <p:blipFill>
          <a:blip r:embed="rId5"/>
          <a:srcRect/>
          <a:stretch>
            <a:fillRect/>
          </a:stretch>
        </p:blipFill>
        <p:spPr bwMode="auto">
          <a:xfrm>
            <a:off x="0" y="5781675"/>
            <a:ext cx="9144000" cy="1076325"/>
          </a:xfrm>
          <a:prstGeom prst="rect">
            <a:avLst/>
          </a:prstGeom>
          <a:noFill/>
          <a:ln w="9525">
            <a:noFill/>
            <a:miter lim="800000"/>
            <a:headEnd/>
            <a:tailEnd/>
          </a:ln>
        </p:spPr>
      </p:pic>
      <p:sp>
        <p:nvSpPr>
          <p:cNvPr id="40967" name="AutoShape 11"/>
          <p:cNvSpPr>
            <a:spLocks noChangeArrowheads="1"/>
          </p:cNvSpPr>
          <p:nvPr/>
        </p:nvSpPr>
        <p:spPr bwMode="auto">
          <a:xfrm>
            <a:off x="395288" y="1989138"/>
            <a:ext cx="215900" cy="935037"/>
          </a:xfrm>
          <a:prstGeom prst="downArrow">
            <a:avLst>
              <a:gd name="adj1" fmla="val 50000"/>
              <a:gd name="adj2" fmla="val 108272"/>
            </a:avLst>
          </a:prstGeom>
          <a:solidFill>
            <a:srgbClr val="FFFF00"/>
          </a:solidFill>
          <a:ln w="9525">
            <a:solidFill>
              <a:schemeClr val="tx1"/>
            </a:solidFill>
            <a:miter lim="800000"/>
            <a:headEnd/>
            <a:tailEnd/>
          </a:ln>
        </p:spPr>
        <p:txBody>
          <a:bodyPr wrap="none" anchor="ctr"/>
          <a:lstStyle/>
          <a:p>
            <a:endParaRPr lang="it-IT"/>
          </a:p>
        </p:txBody>
      </p:sp>
      <p:sp>
        <p:nvSpPr>
          <p:cNvPr id="40968" name="AutoShape 12"/>
          <p:cNvSpPr>
            <a:spLocks noChangeArrowheads="1"/>
          </p:cNvSpPr>
          <p:nvPr/>
        </p:nvSpPr>
        <p:spPr bwMode="auto">
          <a:xfrm rot="-5400000">
            <a:off x="4320382" y="2169319"/>
            <a:ext cx="647700" cy="287337"/>
          </a:xfrm>
          <a:prstGeom prst="leftArrow">
            <a:avLst>
              <a:gd name="adj1" fmla="val 50000"/>
              <a:gd name="adj2" fmla="val 56354"/>
            </a:avLst>
          </a:prstGeom>
          <a:solidFill>
            <a:srgbClr val="FFFF00"/>
          </a:solidFill>
          <a:ln w="9525">
            <a:solidFill>
              <a:schemeClr val="tx1"/>
            </a:solidFill>
            <a:miter lim="800000"/>
            <a:headEnd/>
            <a:tailEnd/>
          </a:ln>
        </p:spPr>
        <p:txBody>
          <a:bodyPr rot="10800000" wrap="none" anchor="ctr"/>
          <a:lstStyle/>
          <a:p>
            <a:endParaRPr lang="it-IT"/>
          </a:p>
        </p:txBody>
      </p:sp>
      <p:sp>
        <p:nvSpPr>
          <p:cNvPr id="40969" name="Oval 14"/>
          <p:cNvSpPr>
            <a:spLocks noChangeArrowheads="1"/>
          </p:cNvSpPr>
          <p:nvPr/>
        </p:nvSpPr>
        <p:spPr bwMode="auto">
          <a:xfrm>
            <a:off x="250825" y="2997200"/>
            <a:ext cx="504825" cy="1368425"/>
          </a:xfrm>
          <a:prstGeom prst="ellipse">
            <a:avLst/>
          </a:prstGeom>
          <a:noFill/>
          <a:ln w="25400">
            <a:solidFill>
              <a:srgbClr val="FF0000"/>
            </a:solidFill>
            <a:round/>
            <a:headEnd/>
            <a:tailEnd/>
          </a:ln>
        </p:spPr>
        <p:txBody>
          <a:bodyPr wrap="none" anchor="ctr"/>
          <a:lstStyle/>
          <a:p>
            <a:endParaRPr lang="it-IT"/>
          </a:p>
        </p:txBody>
      </p:sp>
      <p:sp>
        <p:nvSpPr>
          <p:cNvPr id="40970" name="Oval 15"/>
          <p:cNvSpPr>
            <a:spLocks noChangeArrowheads="1"/>
          </p:cNvSpPr>
          <p:nvPr/>
        </p:nvSpPr>
        <p:spPr bwMode="auto">
          <a:xfrm>
            <a:off x="1185863" y="2565400"/>
            <a:ext cx="7418387" cy="431800"/>
          </a:xfrm>
          <a:prstGeom prst="ellipse">
            <a:avLst/>
          </a:prstGeom>
          <a:noFill/>
          <a:ln w="25400">
            <a:solidFill>
              <a:srgbClr val="FF0000"/>
            </a:solidFill>
            <a:round/>
            <a:headEnd/>
            <a:tailEnd/>
          </a:ln>
        </p:spPr>
        <p:txBody>
          <a:bodyPr wrap="none" anchor="ctr"/>
          <a:lstStyle/>
          <a:p>
            <a:endParaRPr lang="it-IT"/>
          </a:p>
        </p:txBody>
      </p:sp>
      <p:sp>
        <p:nvSpPr>
          <p:cNvPr id="40971" name="AutoShape 20"/>
          <p:cNvSpPr>
            <a:spLocks noChangeArrowheads="1"/>
          </p:cNvSpPr>
          <p:nvPr/>
        </p:nvSpPr>
        <p:spPr bwMode="auto">
          <a:xfrm>
            <a:off x="7451725" y="2060575"/>
            <a:ext cx="288925" cy="1152525"/>
          </a:xfrm>
          <a:prstGeom prst="downArrow">
            <a:avLst>
              <a:gd name="adj1" fmla="val 50000"/>
              <a:gd name="adj2" fmla="val 99725"/>
            </a:avLst>
          </a:prstGeom>
          <a:solidFill>
            <a:srgbClr val="FFFF00"/>
          </a:solidFill>
          <a:ln w="9525">
            <a:solidFill>
              <a:schemeClr val="tx1"/>
            </a:solidFill>
            <a:miter lim="800000"/>
            <a:headEnd/>
            <a:tailEnd/>
          </a:ln>
        </p:spPr>
        <p:txBody>
          <a:bodyPr wrap="none" anchor="ctr"/>
          <a:lstStyle/>
          <a:p>
            <a:endParaRPr lang="it-IT"/>
          </a:p>
        </p:txBody>
      </p:sp>
      <p:sp>
        <p:nvSpPr>
          <p:cNvPr id="40972" name="Oval 21"/>
          <p:cNvSpPr>
            <a:spLocks noChangeArrowheads="1"/>
          </p:cNvSpPr>
          <p:nvPr/>
        </p:nvSpPr>
        <p:spPr bwMode="auto">
          <a:xfrm>
            <a:off x="827088" y="3068638"/>
            <a:ext cx="7993062" cy="1152525"/>
          </a:xfrm>
          <a:prstGeom prst="ellipse">
            <a:avLst/>
          </a:prstGeom>
          <a:noFill/>
          <a:ln w="25400">
            <a:solidFill>
              <a:srgbClr val="FF0000"/>
            </a:solidFill>
            <a:round/>
            <a:headEnd/>
            <a:tailEnd/>
          </a:ln>
        </p:spPr>
        <p:txBody>
          <a:bodyPr wrap="none" anchor="ctr"/>
          <a:lstStyle/>
          <a:p>
            <a:endParaRPr lang="it-IT"/>
          </a:p>
        </p:txBody>
      </p:sp>
      <p:sp>
        <p:nvSpPr>
          <p:cNvPr id="40973" name="Text Box 22"/>
          <p:cNvSpPr txBox="1">
            <a:spLocks noChangeArrowheads="1"/>
          </p:cNvSpPr>
          <p:nvPr/>
        </p:nvSpPr>
        <p:spPr bwMode="auto">
          <a:xfrm>
            <a:off x="-28575" y="1663700"/>
            <a:ext cx="2051050" cy="396875"/>
          </a:xfrm>
          <a:prstGeom prst="rect">
            <a:avLst/>
          </a:prstGeom>
          <a:noFill/>
          <a:ln w="9525">
            <a:noFill/>
            <a:miter lim="800000"/>
            <a:headEnd/>
            <a:tailEnd/>
          </a:ln>
        </p:spPr>
        <p:txBody>
          <a:bodyPr>
            <a:spAutoFit/>
          </a:bodyPr>
          <a:lstStyle/>
          <a:p>
            <a:pPr>
              <a:spcBef>
                <a:spcPct val="50000"/>
              </a:spcBef>
            </a:pPr>
            <a:r>
              <a:rPr lang="pt-BR" sz="2000" b="1"/>
              <a:t>PERCENTUAL</a:t>
            </a:r>
          </a:p>
        </p:txBody>
      </p:sp>
      <p:sp>
        <p:nvSpPr>
          <p:cNvPr id="40974" name="Text Box 23"/>
          <p:cNvSpPr txBox="1">
            <a:spLocks noChangeArrowheads="1"/>
          </p:cNvSpPr>
          <p:nvPr/>
        </p:nvSpPr>
        <p:spPr bwMode="auto">
          <a:xfrm>
            <a:off x="4140200" y="1663700"/>
            <a:ext cx="1223963" cy="396875"/>
          </a:xfrm>
          <a:prstGeom prst="rect">
            <a:avLst/>
          </a:prstGeom>
          <a:noFill/>
          <a:ln w="9525">
            <a:noFill/>
            <a:miter lim="800000"/>
            <a:headEnd/>
            <a:tailEnd/>
          </a:ln>
        </p:spPr>
        <p:txBody>
          <a:bodyPr>
            <a:spAutoFit/>
          </a:bodyPr>
          <a:lstStyle/>
          <a:p>
            <a:pPr>
              <a:spcBef>
                <a:spcPct val="50000"/>
              </a:spcBef>
            </a:pPr>
            <a:r>
              <a:rPr lang="pt-BR" sz="2000" b="1"/>
              <a:t>IDADE</a:t>
            </a:r>
          </a:p>
        </p:txBody>
      </p:sp>
      <p:sp>
        <p:nvSpPr>
          <p:cNvPr id="40975" name="Text Box 24"/>
          <p:cNvSpPr txBox="1">
            <a:spLocks noChangeArrowheads="1"/>
          </p:cNvSpPr>
          <p:nvPr/>
        </p:nvSpPr>
        <p:spPr bwMode="auto">
          <a:xfrm>
            <a:off x="6227763" y="1628775"/>
            <a:ext cx="2916237" cy="396875"/>
          </a:xfrm>
          <a:prstGeom prst="rect">
            <a:avLst/>
          </a:prstGeom>
          <a:noFill/>
          <a:ln w="9525">
            <a:noFill/>
            <a:miter lim="800000"/>
            <a:headEnd/>
            <a:tailEnd/>
          </a:ln>
        </p:spPr>
        <p:txBody>
          <a:bodyPr>
            <a:spAutoFit/>
          </a:bodyPr>
          <a:lstStyle/>
          <a:p>
            <a:pPr>
              <a:spcBef>
                <a:spcPct val="50000"/>
              </a:spcBef>
            </a:pPr>
            <a:r>
              <a:rPr lang="pt-BR" sz="2000" b="1"/>
              <a:t>VALOR MONETÁRIO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p:cNvSpPr>
            <a:spLocks noChangeArrowheads="1"/>
          </p:cNvSpPr>
          <p:nvPr/>
        </p:nvSpPr>
        <p:spPr bwMode="auto">
          <a:xfrm>
            <a:off x="-252413" y="188913"/>
            <a:ext cx="4787901" cy="1008062"/>
          </a:xfrm>
          <a:prstGeom prst="rect">
            <a:avLst/>
          </a:prstGeom>
          <a:noFill/>
          <a:ln w="9525">
            <a:noFill/>
            <a:miter lim="800000"/>
            <a:headEnd/>
            <a:tailEnd/>
          </a:ln>
        </p:spPr>
        <p:txBody>
          <a:bodyPr/>
          <a:lstStyle/>
          <a:p>
            <a:pPr marL="342900" indent="-342900" algn="ctr"/>
            <a:r>
              <a:rPr lang="pt-BR" altLang="ja-JP" sz="2400"/>
              <a:t> </a:t>
            </a:r>
            <a:r>
              <a:rPr lang="pt-BR" altLang="ja-JP" sz="2000" b="1"/>
              <a:t>2.2) TABELA DE REPARAÇÃO DO DANO BIOLÓGICO</a:t>
            </a:r>
          </a:p>
          <a:p>
            <a:pPr marL="342900" indent="-342900" algn="ctr"/>
            <a:r>
              <a:rPr lang="pt-BR" altLang="ja-JP" sz="2000" b="1"/>
              <a:t>(renda periódica de 16% a 100%)</a:t>
            </a:r>
            <a:endParaRPr lang="pt-BR" altLang="ja-JP" sz="2000">
              <a:solidFill>
                <a:schemeClr val="tx2"/>
              </a:solidFill>
            </a:endParaRPr>
          </a:p>
          <a:p>
            <a:pPr marL="342900" indent="-342900" algn="ctr"/>
            <a:r>
              <a:rPr lang="pt-BR">
                <a:solidFill>
                  <a:schemeClr val="tx2"/>
                </a:solidFill>
              </a:rPr>
              <a:t>(</a:t>
            </a:r>
            <a:r>
              <a:rPr lang="pt-BR" altLang="it-IT"/>
              <a:t>D.M. </a:t>
            </a:r>
            <a:r>
              <a:rPr lang="pt-BR" altLang="ja-JP"/>
              <a:t>12/7/2000)</a:t>
            </a:r>
            <a:endParaRPr lang="pt-BR" altLang="it-IT"/>
          </a:p>
        </p:txBody>
      </p:sp>
      <p:sp>
        <p:nvSpPr>
          <p:cNvPr id="43010" name="AutoShape 3"/>
          <p:cNvSpPr>
            <a:spLocks noChangeArrowheads="1"/>
          </p:cNvSpPr>
          <p:nvPr/>
        </p:nvSpPr>
        <p:spPr bwMode="auto">
          <a:xfrm>
            <a:off x="4140200" y="549275"/>
            <a:ext cx="936625" cy="360363"/>
          </a:xfrm>
          <a:prstGeom prst="rightArrow">
            <a:avLst>
              <a:gd name="adj1" fmla="val 50000"/>
              <a:gd name="adj2" fmla="val 64978"/>
            </a:avLst>
          </a:prstGeom>
          <a:solidFill>
            <a:srgbClr val="FFFF00"/>
          </a:solidFill>
          <a:ln w="9525">
            <a:solidFill>
              <a:schemeClr val="tx1"/>
            </a:solidFill>
            <a:miter lim="800000"/>
            <a:headEnd/>
            <a:tailEnd/>
          </a:ln>
        </p:spPr>
        <p:txBody>
          <a:bodyPr wrap="none" anchor="ctr"/>
          <a:lstStyle/>
          <a:p>
            <a:endParaRPr lang="it-IT"/>
          </a:p>
        </p:txBody>
      </p:sp>
      <p:sp>
        <p:nvSpPr>
          <p:cNvPr id="43011" name="Rectangle 4"/>
          <p:cNvSpPr>
            <a:spLocks noChangeArrowheads="1"/>
          </p:cNvSpPr>
          <p:nvPr/>
        </p:nvSpPr>
        <p:spPr bwMode="auto">
          <a:xfrm rot="10800000" flipV="1">
            <a:off x="4859338" y="76200"/>
            <a:ext cx="4392612" cy="1768475"/>
          </a:xfrm>
          <a:prstGeom prst="rect">
            <a:avLst/>
          </a:prstGeom>
          <a:noFill/>
          <a:ln w="9525">
            <a:noFill/>
            <a:miter lim="800000"/>
            <a:headEnd/>
            <a:tailEnd/>
          </a:ln>
        </p:spPr>
        <p:txBody>
          <a:bodyPr>
            <a:spAutoFit/>
          </a:bodyPr>
          <a:lstStyle/>
          <a:p>
            <a:pPr algn="ctr">
              <a:lnSpc>
                <a:spcPct val="90000"/>
              </a:lnSpc>
              <a:spcBef>
                <a:spcPct val="20000"/>
              </a:spcBef>
            </a:pPr>
            <a:r>
              <a:rPr lang="pt-BR" altLang="ja-JP" sz="2000" b="1"/>
              <a:t>DEFINE O VALOR MONETÁRIO DO PERCENTUAL DE INVALIDEZ, O VALOR NÃO SENDO INFLUENCIADO POR GÊNERO E IDADE</a:t>
            </a:r>
          </a:p>
          <a:p>
            <a:pPr algn="ctr">
              <a:lnSpc>
                <a:spcPct val="90000"/>
              </a:lnSpc>
              <a:spcBef>
                <a:spcPct val="20000"/>
              </a:spcBef>
            </a:pPr>
            <a:r>
              <a:rPr lang="pt-BR" altLang="ja-JP" b="1"/>
              <a:t>(trata-se de uma renda periódica)</a:t>
            </a:r>
            <a:endParaRPr lang="pt-BR" sz="1600" b="1"/>
          </a:p>
        </p:txBody>
      </p:sp>
      <p:pic>
        <p:nvPicPr>
          <p:cNvPr id="43012" name="Picture 4"/>
          <p:cNvPicPr>
            <a:picLocks noChangeAspect="1" noChangeArrowheads="1"/>
          </p:cNvPicPr>
          <p:nvPr/>
        </p:nvPicPr>
        <p:blipFill>
          <a:blip r:embed="rId3"/>
          <a:srcRect/>
          <a:stretch>
            <a:fillRect/>
          </a:stretch>
        </p:blipFill>
        <p:spPr bwMode="auto">
          <a:xfrm>
            <a:off x="0" y="2276475"/>
            <a:ext cx="3708400" cy="4581525"/>
          </a:xfrm>
          <a:prstGeom prst="rect">
            <a:avLst/>
          </a:prstGeom>
          <a:noFill/>
          <a:ln w="9525">
            <a:noFill/>
            <a:miter lim="800000"/>
            <a:headEnd/>
            <a:tailEnd/>
          </a:ln>
        </p:spPr>
      </p:pic>
      <p:sp>
        <p:nvSpPr>
          <p:cNvPr id="43013" name="Oval 7"/>
          <p:cNvSpPr>
            <a:spLocks noChangeArrowheads="1"/>
          </p:cNvSpPr>
          <p:nvPr/>
        </p:nvSpPr>
        <p:spPr bwMode="auto">
          <a:xfrm>
            <a:off x="323850" y="2997200"/>
            <a:ext cx="720725" cy="3860800"/>
          </a:xfrm>
          <a:prstGeom prst="ellipse">
            <a:avLst/>
          </a:prstGeom>
          <a:noFill/>
          <a:ln w="25400">
            <a:solidFill>
              <a:srgbClr val="FF0000"/>
            </a:solidFill>
            <a:round/>
            <a:headEnd/>
            <a:tailEnd/>
          </a:ln>
        </p:spPr>
        <p:txBody>
          <a:bodyPr wrap="none" anchor="ctr"/>
          <a:lstStyle/>
          <a:p>
            <a:endParaRPr lang="it-IT"/>
          </a:p>
        </p:txBody>
      </p:sp>
      <p:sp>
        <p:nvSpPr>
          <p:cNvPr id="43014" name="Oval 8"/>
          <p:cNvSpPr>
            <a:spLocks noChangeArrowheads="1"/>
          </p:cNvSpPr>
          <p:nvPr/>
        </p:nvSpPr>
        <p:spPr bwMode="auto">
          <a:xfrm>
            <a:off x="2411413" y="3141663"/>
            <a:ext cx="792162" cy="3716337"/>
          </a:xfrm>
          <a:prstGeom prst="ellipse">
            <a:avLst/>
          </a:prstGeom>
          <a:noFill/>
          <a:ln w="25400">
            <a:solidFill>
              <a:srgbClr val="FF0000"/>
            </a:solidFill>
            <a:round/>
            <a:headEnd/>
            <a:tailEnd/>
          </a:ln>
        </p:spPr>
        <p:txBody>
          <a:bodyPr wrap="none" anchor="ctr"/>
          <a:lstStyle/>
          <a:p>
            <a:endParaRPr lang="it-IT"/>
          </a:p>
        </p:txBody>
      </p:sp>
      <p:sp>
        <p:nvSpPr>
          <p:cNvPr id="43015" name="AutoShape 9"/>
          <p:cNvSpPr>
            <a:spLocks noChangeArrowheads="1"/>
          </p:cNvSpPr>
          <p:nvPr/>
        </p:nvSpPr>
        <p:spPr bwMode="auto">
          <a:xfrm>
            <a:off x="539750" y="2133600"/>
            <a:ext cx="288925" cy="1006475"/>
          </a:xfrm>
          <a:prstGeom prst="downArrow">
            <a:avLst>
              <a:gd name="adj1" fmla="val 50000"/>
              <a:gd name="adj2" fmla="val 87088"/>
            </a:avLst>
          </a:prstGeom>
          <a:solidFill>
            <a:srgbClr val="FFFF00"/>
          </a:solidFill>
          <a:ln w="9525">
            <a:solidFill>
              <a:schemeClr val="tx1"/>
            </a:solidFill>
            <a:miter lim="800000"/>
            <a:headEnd/>
            <a:tailEnd/>
          </a:ln>
        </p:spPr>
        <p:txBody>
          <a:bodyPr wrap="none" anchor="ctr"/>
          <a:lstStyle/>
          <a:p>
            <a:endParaRPr lang="it-IT"/>
          </a:p>
        </p:txBody>
      </p:sp>
      <p:sp>
        <p:nvSpPr>
          <p:cNvPr id="43016" name="AutoShape 10"/>
          <p:cNvSpPr>
            <a:spLocks noChangeArrowheads="1"/>
          </p:cNvSpPr>
          <p:nvPr/>
        </p:nvSpPr>
        <p:spPr bwMode="auto">
          <a:xfrm>
            <a:off x="2700338" y="2276475"/>
            <a:ext cx="287337" cy="1081088"/>
          </a:xfrm>
          <a:prstGeom prst="downArrow">
            <a:avLst>
              <a:gd name="adj1" fmla="val 50000"/>
              <a:gd name="adj2" fmla="val 94061"/>
            </a:avLst>
          </a:prstGeom>
          <a:solidFill>
            <a:srgbClr val="FFFF00"/>
          </a:solidFill>
          <a:ln w="9525">
            <a:solidFill>
              <a:schemeClr val="tx1"/>
            </a:solidFill>
            <a:miter lim="800000"/>
            <a:headEnd/>
            <a:tailEnd/>
          </a:ln>
        </p:spPr>
        <p:txBody>
          <a:bodyPr wrap="none" anchor="ctr"/>
          <a:lstStyle/>
          <a:p>
            <a:endParaRPr lang="it-IT"/>
          </a:p>
        </p:txBody>
      </p:sp>
      <p:sp>
        <p:nvSpPr>
          <p:cNvPr id="43017" name="Text Box 11"/>
          <p:cNvSpPr txBox="1">
            <a:spLocks noChangeArrowheads="1"/>
          </p:cNvSpPr>
          <p:nvPr/>
        </p:nvSpPr>
        <p:spPr bwMode="auto">
          <a:xfrm>
            <a:off x="-36513" y="1828800"/>
            <a:ext cx="2051051" cy="396875"/>
          </a:xfrm>
          <a:prstGeom prst="rect">
            <a:avLst/>
          </a:prstGeom>
          <a:noFill/>
          <a:ln w="9525">
            <a:noFill/>
            <a:miter lim="800000"/>
            <a:headEnd/>
            <a:tailEnd/>
          </a:ln>
        </p:spPr>
        <p:txBody>
          <a:bodyPr>
            <a:spAutoFit/>
          </a:bodyPr>
          <a:lstStyle/>
          <a:p>
            <a:pPr>
              <a:spcBef>
                <a:spcPct val="50000"/>
              </a:spcBef>
            </a:pPr>
            <a:r>
              <a:rPr lang="pt-BR" sz="2000" b="1"/>
              <a:t>PERCENTUAL</a:t>
            </a:r>
          </a:p>
        </p:txBody>
      </p:sp>
      <p:sp>
        <p:nvSpPr>
          <p:cNvPr id="43018" name="Text Box 12"/>
          <p:cNvSpPr txBox="1">
            <a:spLocks noChangeArrowheads="1"/>
          </p:cNvSpPr>
          <p:nvPr/>
        </p:nvSpPr>
        <p:spPr bwMode="auto">
          <a:xfrm>
            <a:off x="2124075" y="1844675"/>
            <a:ext cx="2808288" cy="396875"/>
          </a:xfrm>
          <a:prstGeom prst="rect">
            <a:avLst/>
          </a:prstGeom>
          <a:noFill/>
          <a:ln w="9525">
            <a:noFill/>
            <a:miter lim="800000"/>
            <a:headEnd/>
            <a:tailEnd/>
          </a:ln>
        </p:spPr>
        <p:txBody>
          <a:bodyPr>
            <a:spAutoFit/>
          </a:bodyPr>
          <a:lstStyle/>
          <a:p>
            <a:pPr>
              <a:spcBef>
                <a:spcPct val="50000"/>
              </a:spcBef>
            </a:pPr>
            <a:r>
              <a:rPr lang="pt-BR" sz="2000" b="1"/>
              <a:t>VALOR MONETÁRIO</a:t>
            </a:r>
          </a:p>
        </p:txBody>
      </p:sp>
      <p:pic>
        <p:nvPicPr>
          <p:cNvPr id="43019" name="Picture 15"/>
          <p:cNvPicPr>
            <a:picLocks noChangeAspect="1" noChangeArrowheads="1"/>
          </p:cNvPicPr>
          <p:nvPr/>
        </p:nvPicPr>
        <p:blipFill>
          <a:blip r:embed="rId4"/>
          <a:srcRect/>
          <a:stretch>
            <a:fillRect/>
          </a:stretch>
        </p:blipFill>
        <p:spPr bwMode="auto">
          <a:xfrm>
            <a:off x="5719763" y="5429250"/>
            <a:ext cx="2543175" cy="1095375"/>
          </a:xfrm>
          <a:prstGeom prst="rect">
            <a:avLst/>
          </a:prstGeom>
          <a:noFill/>
          <a:ln w="9525">
            <a:noFill/>
            <a:miter lim="800000"/>
            <a:headEnd/>
            <a:tailEnd/>
          </a:ln>
        </p:spPr>
      </p:pic>
      <p:pic>
        <p:nvPicPr>
          <p:cNvPr id="43020" name="Picture 16"/>
          <p:cNvPicPr>
            <a:picLocks noChangeAspect="1" noChangeArrowheads="1"/>
          </p:cNvPicPr>
          <p:nvPr/>
        </p:nvPicPr>
        <p:blipFill>
          <a:blip r:embed="rId5"/>
          <a:srcRect/>
          <a:stretch>
            <a:fillRect/>
          </a:stretch>
        </p:blipFill>
        <p:spPr bwMode="auto">
          <a:xfrm>
            <a:off x="3563938" y="2276475"/>
            <a:ext cx="2105025" cy="3152775"/>
          </a:xfrm>
          <a:prstGeom prst="rect">
            <a:avLst/>
          </a:prstGeom>
          <a:noFill/>
          <a:ln w="9525">
            <a:noFill/>
            <a:miter lim="800000"/>
            <a:headEnd/>
            <a:tailEnd/>
          </a:ln>
        </p:spPr>
      </p:pic>
      <p:pic>
        <p:nvPicPr>
          <p:cNvPr id="43021" name="Picture 18"/>
          <p:cNvPicPr>
            <a:picLocks noChangeAspect="1" noChangeArrowheads="1"/>
          </p:cNvPicPr>
          <p:nvPr/>
        </p:nvPicPr>
        <p:blipFill>
          <a:blip r:embed="rId6"/>
          <a:srcRect/>
          <a:stretch>
            <a:fillRect/>
          </a:stretch>
        </p:blipFill>
        <p:spPr bwMode="auto">
          <a:xfrm>
            <a:off x="3546475" y="5391150"/>
            <a:ext cx="2152650" cy="1466850"/>
          </a:xfrm>
          <a:prstGeom prst="rect">
            <a:avLst/>
          </a:prstGeom>
          <a:noFill/>
          <a:ln w="9525">
            <a:noFill/>
            <a:miter lim="800000"/>
            <a:headEnd/>
            <a:tailEnd/>
          </a:ln>
        </p:spPr>
      </p:pic>
      <p:pic>
        <p:nvPicPr>
          <p:cNvPr id="43022" name="Picture 20"/>
          <p:cNvPicPr>
            <a:picLocks noChangeAspect="1" noChangeArrowheads="1"/>
          </p:cNvPicPr>
          <p:nvPr/>
        </p:nvPicPr>
        <p:blipFill>
          <a:blip r:embed="rId7"/>
          <a:srcRect/>
          <a:stretch>
            <a:fillRect/>
          </a:stretch>
        </p:blipFill>
        <p:spPr bwMode="auto">
          <a:xfrm>
            <a:off x="5661025" y="2276475"/>
            <a:ext cx="2390775" cy="314325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2"/>
          <p:cNvSpPr txBox="1">
            <a:spLocks noChangeArrowheads="1"/>
          </p:cNvSpPr>
          <p:nvPr/>
        </p:nvSpPr>
        <p:spPr bwMode="auto">
          <a:xfrm>
            <a:off x="0" y="350838"/>
            <a:ext cx="4068763" cy="917575"/>
          </a:xfrm>
          <a:prstGeom prst="rect">
            <a:avLst/>
          </a:prstGeom>
          <a:noFill/>
          <a:ln w="9525">
            <a:noFill/>
            <a:miter lim="800000"/>
            <a:headEnd/>
            <a:tailEnd/>
          </a:ln>
        </p:spPr>
        <p:txBody>
          <a:bodyPr>
            <a:spAutoFit/>
          </a:bodyPr>
          <a:lstStyle/>
          <a:p>
            <a:pPr>
              <a:lnSpc>
                <a:spcPct val="50000"/>
              </a:lnSpc>
              <a:spcBef>
                <a:spcPct val="50000"/>
              </a:spcBef>
            </a:pPr>
            <a:r>
              <a:rPr lang="pt-BR" sz="2000" b="1"/>
              <a:t>3)</a:t>
            </a:r>
            <a:r>
              <a:rPr lang="pt-BR" sz="2000"/>
              <a:t> </a:t>
            </a:r>
            <a:r>
              <a:rPr lang="pt-BR" sz="2000" b="1"/>
              <a:t>TABELA DE COEFICIENTES </a:t>
            </a:r>
          </a:p>
          <a:p>
            <a:pPr algn="ctr">
              <a:lnSpc>
                <a:spcPct val="80000"/>
              </a:lnSpc>
              <a:spcBef>
                <a:spcPct val="50000"/>
              </a:spcBef>
            </a:pPr>
            <a:r>
              <a:rPr lang="pt-BR" sz="2000" b="1"/>
              <a:t>(de 16% a 100%)</a:t>
            </a:r>
          </a:p>
          <a:p>
            <a:pPr algn="ctr">
              <a:lnSpc>
                <a:spcPct val="50000"/>
              </a:lnSpc>
              <a:spcBef>
                <a:spcPct val="50000"/>
              </a:spcBef>
            </a:pPr>
            <a:r>
              <a:rPr lang="pt-BR">
                <a:solidFill>
                  <a:schemeClr val="tx2"/>
                </a:solidFill>
              </a:rPr>
              <a:t>(</a:t>
            </a:r>
            <a:r>
              <a:rPr lang="pt-BR" altLang="it-IT"/>
              <a:t>D.M. </a:t>
            </a:r>
            <a:r>
              <a:rPr lang="pt-BR" altLang="ja-JP"/>
              <a:t>12/7/2000)</a:t>
            </a:r>
            <a:endParaRPr lang="pt-BR"/>
          </a:p>
        </p:txBody>
      </p:sp>
      <p:sp>
        <p:nvSpPr>
          <p:cNvPr id="45058" name="AutoShape 3"/>
          <p:cNvSpPr>
            <a:spLocks noChangeArrowheads="1"/>
          </p:cNvSpPr>
          <p:nvPr/>
        </p:nvSpPr>
        <p:spPr bwMode="auto">
          <a:xfrm>
            <a:off x="3708400" y="692150"/>
            <a:ext cx="1439863" cy="360363"/>
          </a:xfrm>
          <a:prstGeom prst="rightArrow">
            <a:avLst>
              <a:gd name="adj1" fmla="val 50000"/>
              <a:gd name="adj2" fmla="val 99890"/>
            </a:avLst>
          </a:prstGeom>
          <a:solidFill>
            <a:srgbClr val="FFFF00"/>
          </a:solidFill>
          <a:ln w="9525">
            <a:solidFill>
              <a:schemeClr val="tx1"/>
            </a:solidFill>
            <a:miter lim="800000"/>
            <a:headEnd/>
            <a:tailEnd/>
          </a:ln>
        </p:spPr>
        <p:txBody>
          <a:bodyPr wrap="none" anchor="ctr"/>
          <a:lstStyle/>
          <a:p>
            <a:endParaRPr lang="it-IT"/>
          </a:p>
        </p:txBody>
      </p:sp>
      <p:sp>
        <p:nvSpPr>
          <p:cNvPr id="45059" name="Text Box 4"/>
          <p:cNvSpPr txBox="1">
            <a:spLocks noChangeArrowheads="1"/>
          </p:cNvSpPr>
          <p:nvPr/>
        </p:nvSpPr>
        <p:spPr bwMode="auto">
          <a:xfrm>
            <a:off x="5003800" y="44450"/>
            <a:ext cx="3960813" cy="2028825"/>
          </a:xfrm>
          <a:prstGeom prst="rect">
            <a:avLst/>
          </a:prstGeom>
          <a:noFill/>
          <a:ln w="9525">
            <a:noFill/>
            <a:miter lim="800000"/>
            <a:headEnd/>
            <a:tailEnd/>
          </a:ln>
        </p:spPr>
        <p:txBody>
          <a:bodyPr>
            <a:spAutoFit/>
          </a:bodyPr>
          <a:lstStyle/>
          <a:p>
            <a:pPr algn="ctr">
              <a:spcBef>
                <a:spcPct val="50000"/>
              </a:spcBef>
            </a:pPr>
            <a:r>
              <a:rPr lang="pt-BR" altLang="ja-JP" sz="2000" b="1"/>
              <a:t>DEFINE O PERCENTUAL DE SALÁRIO PARA O CÁLCULO DO ADICIONAL DA RENDA PELA REDUÇÃO DA CAPACIDADE LABORAL</a:t>
            </a:r>
          </a:p>
          <a:p>
            <a:pPr algn="ctr">
              <a:spcBef>
                <a:spcPct val="50000"/>
              </a:spcBef>
            </a:pPr>
            <a:r>
              <a:rPr lang="pt-BR" altLang="ja-JP" b="1"/>
              <a:t>(dano patrimonial)</a:t>
            </a:r>
            <a:endParaRPr lang="pt-BR" b="1"/>
          </a:p>
        </p:txBody>
      </p:sp>
      <p:pic>
        <p:nvPicPr>
          <p:cNvPr id="45060" name="Picture 5"/>
          <p:cNvPicPr>
            <a:picLocks noChangeAspect="1" noChangeArrowheads="1"/>
          </p:cNvPicPr>
          <p:nvPr/>
        </p:nvPicPr>
        <p:blipFill>
          <a:blip r:embed="rId3"/>
          <a:srcRect/>
          <a:stretch>
            <a:fillRect/>
          </a:stretch>
        </p:blipFill>
        <p:spPr bwMode="auto">
          <a:xfrm>
            <a:off x="1588" y="2636838"/>
            <a:ext cx="7667625" cy="1223962"/>
          </a:xfrm>
          <a:prstGeom prst="rect">
            <a:avLst/>
          </a:prstGeom>
          <a:noFill/>
          <a:ln w="9525">
            <a:noFill/>
            <a:miter lim="800000"/>
            <a:headEnd/>
            <a:tailEnd/>
          </a:ln>
        </p:spPr>
      </p:pic>
      <p:pic>
        <p:nvPicPr>
          <p:cNvPr id="45061" name="Picture 6"/>
          <p:cNvPicPr>
            <a:picLocks noChangeAspect="1" noChangeArrowheads="1"/>
          </p:cNvPicPr>
          <p:nvPr/>
        </p:nvPicPr>
        <p:blipFill>
          <a:blip r:embed="rId4"/>
          <a:srcRect/>
          <a:stretch>
            <a:fillRect/>
          </a:stretch>
        </p:blipFill>
        <p:spPr bwMode="auto">
          <a:xfrm>
            <a:off x="0" y="3860800"/>
            <a:ext cx="7667625" cy="2997200"/>
          </a:xfrm>
          <a:prstGeom prst="rect">
            <a:avLst/>
          </a:prstGeom>
          <a:noFill/>
          <a:ln w="9525">
            <a:noFill/>
            <a:miter lim="800000"/>
            <a:headEnd/>
            <a:tailEnd/>
          </a:ln>
        </p:spPr>
      </p:pic>
      <p:sp>
        <p:nvSpPr>
          <p:cNvPr id="45062" name="Oval 7"/>
          <p:cNvSpPr>
            <a:spLocks noChangeArrowheads="1"/>
          </p:cNvSpPr>
          <p:nvPr/>
        </p:nvSpPr>
        <p:spPr bwMode="auto">
          <a:xfrm>
            <a:off x="2195513" y="3284538"/>
            <a:ext cx="1223962" cy="431800"/>
          </a:xfrm>
          <a:prstGeom prst="ellipse">
            <a:avLst/>
          </a:prstGeom>
          <a:noFill/>
          <a:ln w="25400">
            <a:solidFill>
              <a:srgbClr val="FF0000"/>
            </a:solidFill>
            <a:round/>
            <a:headEnd/>
            <a:tailEnd/>
          </a:ln>
        </p:spPr>
        <p:txBody>
          <a:bodyPr wrap="none" anchor="ctr"/>
          <a:lstStyle/>
          <a:p>
            <a:endParaRPr lang="it-IT"/>
          </a:p>
        </p:txBody>
      </p:sp>
      <p:sp>
        <p:nvSpPr>
          <p:cNvPr id="45063" name="Oval 8"/>
          <p:cNvSpPr>
            <a:spLocks noChangeArrowheads="1"/>
          </p:cNvSpPr>
          <p:nvPr/>
        </p:nvSpPr>
        <p:spPr bwMode="auto">
          <a:xfrm>
            <a:off x="2051050" y="4221163"/>
            <a:ext cx="1223963" cy="431800"/>
          </a:xfrm>
          <a:prstGeom prst="ellipse">
            <a:avLst/>
          </a:prstGeom>
          <a:noFill/>
          <a:ln w="25400">
            <a:solidFill>
              <a:srgbClr val="FF0000"/>
            </a:solidFill>
            <a:round/>
            <a:headEnd/>
            <a:tailEnd/>
          </a:ln>
        </p:spPr>
        <p:txBody>
          <a:bodyPr wrap="none" anchor="ctr"/>
          <a:lstStyle/>
          <a:p>
            <a:endParaRPr lang="it-IT"/>
          </a:p>
        </p:txBody>
      </p:sp>
      <p:sp>
        <p:nvSpPr>
          <p:cNvPr id="45064" name="Oval 9"/>
          <p:cNvSpPr>
            <a:spLocks noChangeArrowheads="1"/>
          </p:cNvSpPr>
          <p:nvPr/>
        </p:nvSpPr>
        <p:spPr bwMode="auto">
          <a:xfrm>
            <a:off x="2051050" y="5300663"/>
            <a:ext cx="1223963" cy="504825"/>
          </a:xfrm>
          <a:prstGeom prst="ellipse">
            <a:avLst/>
          </a:prstGeom>
          <a:noFill/>
          <a:ln w="25400">
            <a:solidFill>
              <a:srgbClr val="FF0000"/>
            </a:solidFill>
            <a:round/>
            <a:headEnd/>
            <a:tailEnd/>
          </a:ln>
        </p:spPr>
        <p:txBody>
          <a:bodyPr wrap="none" anchor="ctr"/>
          <a:lstStyle/>
          <a:p>
            <a:endParaRPr lang="it-IT"/>
          </a:p>
        </p:txBody>
      </p:sp>
      <p:sp>
        <p:nvSpPr>
          <p:cNvPr id="45065" name="Oval 10"/>
          <p:cNvSpPr>
            <a:spLocks noChangeArrowheads="1"/>
          </p:cNvSpPr>
          <p:nvPr/>
        </p:nvSpPr>
        <p:spPr bwMode="auto">
          <a:xfrm>
            <a:off x="2051050" y="6524625"/>
            <a:ext cx="1223963" cy="287338"/>
          </a:xfrm>
          <a:prstGeom prst="ellipse">
            <a:avLst/>
          </a:prstGeom>
          <a:noFill/>
          <a:ln w="25400">
            <a:solidFill>
              <a:srgbClr val="FF0000"/>
            </a:solidFill>
            <a:round/>
            <a:headEnd/>
            <a:tailEnd/>
          </a:ln>
        </p:spPr>
        <p:txBody>
          <a:bodyPr wrap="none" anchor="ctr"/>
          <a:lstStyle/>
          <a:p>
            <a:endParaRPr lang="it-IT"/>
          </a:p>
        </p:txBody>
      </p:sp>
      <p:sp>
        <p:nvSpPr>
          <p:cNvPr id="45066" name="Oval 11"/>
          <p:cNvSpPr>
            <a:spLocks noChangeArrowheads="1"/>
          </p:cNvSpPr>
          <p:nvPr/>
        </p:nvSpPr>
        <p:spPr bwMode="auto">
          <a:xfrm>
            <a:off x="6372225" y="3284538"/>
            <a:ext cx="1223963" cy="431800"/>
          </a:xfrm>
          <a:prstGeom prst="ellipse">
            <a:avLst/>
          </a:prstGeom>
          <a:noFill/>
          <a:ln w="25400">
            <a:solidFill>
              <a:srgbClr val="FF0000"/>
            </a:solidFill>
            <a:round/>
            <a:headEnd/>
            <a:tailEnd/>
          </a:ln>
        </p:spPr>
        <p:txBody>
          <a:bodyPr wrap="none" anchor="ctr"/>
          <a:lstStyle/>
          <a:p>
            <a:endParaRPr lang="it-IT"/>
          </a:p>
        </p:txBody>
      </p:sp>
      <p:sp>
        <p:nvSpPr>
          <p:cNvPr id="45067" name="Oval 12"/>
          <p:cNvSpPr>
            <a:spLocks noChangeArrowheads="1"/>
          </p:cNvSpPr>
          <p:nvPr/>
        </p:nvSpPr>
        <p:spPr bwMode="auto">
          <a:xfrm>
            <a:off x="6156325" y="4221163"/>
            <a:ext cx="1223963" cy="431800"/>
          </a:xfrm>
          <a:prstGeom prst="ellipse">
            <a:avLst/>
          </a:prstGeom>
          <a:noFill/>
          <a:ln w="25400">
            <a:solidFill>
              <a:srgbClr val="FF0000"/>
            </a:solidFill>
            <a:round/>
            <a:headEnd/>
            <a:tailEnd/>
          </a:ln>
        </p:spPr>
        <p:txBody>
          <a:bodyPr wrap="none" anchor="ctr"/>
          <a:lstStyle/>
          <a:p>
            <a:endParaRPr lang="it-IT"/>
          </a:p>
        </p:txBody>
      </p:sp>
      <p:sp>
        <p:nvSpPr>
          <p:cNvPr id="45068" name="Oval 13"/>
          <p:cNvSpPr>
            <a:spLocks noChangeArrowheads="1"/>
          </p:cNvSpPr>
          <p:nvPr/>
        </p:nvSpPr>
        <p:spPr bwMode="auto">
          <a:xfrm>
            <a:off x="6227763" y="5373688"/>
            <a:ext cx="1223962" cy="431800"/>
          </a:xfrm>
          <a:prstGeom prst="ellipse">
            <a:avLst/>
          </a:prstGeom>
          <a:noFill/>
          <a:ln w="25400">
            <a:solidFill>
              <a:srgbClr val="FF0000"/>
            </a:solidFill>
            <a:round/>
            <a:headEnd/>
            <a:tailEnd/>
          </a:ln>
        </p:spPr>
        <p:txBody>
          <a:bodyPr wrap="none" anchor="ctr"/>
          <a:lstStyle/>
          <a:p>
            <a:endParaRPr lang="it-IT"/>
          </a:p>
        </p:txBody>
      </p:sp>
      <p:sp>
        <p:nvSpPr>
          <p:cNvPr id="45069" name="Oval 14"/>
          <p:cNvSpPr>
            <a:spLocks noChangeArrowheads="1"/>
          </p:cNvSpPr>
          <p:nvPr/>
        </p:nvSpPr>
        <p:spPr bwMode="auto">
          <a:xfrm>
            <a:off x="6011863" y="6524625"/>
            <a:ext cx="1223962" cy="287338"/>
          </a:xfrm>
          <a:prstGeom prst="ellipse">
            <a:avLst/>
          </a:prstGeom>
          <a:noFill/>
          <a:ln w="25400">
            <a:solidFill>
              <a:srgbClr val="FF0000"/>
            </a:solidFill>
            <a:round/>
            <a:headEnd/>
            <a:tailEnd/>
          </a:ln>
        </p:spPr>
        <p:txBody>
          <a:bodyPr wrap="none" anchor="ctr"/>
          <a:lstStyle/>
          <a:p>
            <a:endParaRPr lang="it-IT"/>
          </a:p>
        </p:txBody>
      </p:sp>
      <p:sp>
        <p:nvSpPr>
          <p:cNvPr id="45070" name="AutoShape 15"/>
          <p:cNvSpPr>
            <a:spLocks noChangeArrowheads="1"/>
          </p:cNvSpPr>
          <p:nvPr/>
        </p:nvSpPr>
        <p:spPr bwMode="auto">
          <a:xfrm>
            <a:off x="2555875" y="2565400"/>
            <a:ext cx="431800" cy="719138"/>
          </a:xfrm>
          <a:prstGeom prst="downArrow">
            <a:avLst>
              <a:gd name="adj1" fmla="val 50000"/>
              <a:gd name="adj2" fmla="val 41636"/>
            </a:avLst>
          </a:prstGeom>
          <a:solidFill>
            <a:srgbClr val="FFFF00"/>
          </a:solidFill>
          <a:ln w="9525">
            <a:solidFill>
              <a:schemeClr val="tx1"/>
            </a:solidFill>
            <a:miter lim="800000"/>
            <a:headEnd/>
            <a:tailEnd/>
          </a:ln>
        </p:spPr>
        <p:txBody>
          <a:bodyPr wrap="none" anchor="ctr"/>
          <a:lstStyle/>
          <a:p>
            <a:endParaRPr lang="it-IT"/>
          </a:p>
        </p:txBody>
      </p:sp>
      <p:sp>
        <p:nvSpPr>
          <p:cNvPr id="45071" name="AutoShape 16"/>
          <p:cNvSpPr>
            <a:spLocks noChangeArrowheads="1"/>
          </p:cNvSpPr>
          <p:nvPr/>
        </p:nvSpPr>
        <p:spPr bwMode="auto">
          <a:xfrm>
            <a:off x="6804025" y="2638425"/>
            <a:ext cx="360363" cy="719138"/>
          </a:xfrm>
          <a:prstGeom prst="downArrow">
            <a:avLst>
              <a:gd name="adj1" fmla="val 50000"/>
              <a:gd name="adj2" fmla="val 49890"/>
            </a:avLst>
          </a:prstGeom>
          <a:solidFill>
            <a:srgbClr val="FFFF00"/>
          </a:solidFill>
          <a:ln w="9525">
            <a:solidFill>
              <a:schemeClr val="tx1"/>
            </a:solidFill>
            <a:miter lim="800000"/>
            <a:headEnd/>
            <a:tailEnd/>
          </a:ln>
        </p:spPr>
        <p:txBody>
          <a:bodyPr wrap="none" anchor="ctr"/>
          <a:lstStyle/>
          <a:p>
            <a:endParaRPr lang="it-IT"/>
          </a:p>
        </p:txBody>
      </p:sp>
      <p:sp>
        <p:nvSpPr>
          <p:cNvPr id="45072" name="Text Box 17"/>
          <p:cNvSpPr txBox="1">
            <a:spLocks noChangeArrowheads="1"/>
          </p:cNvSpPr>
          <p:nvPr/>
        </p:nvSpPr>
        <p:spPr bwMode="auto">
          <a:xfrm>
            <a:off x="1800225" y="2133600"/>
            <a:ext cx="2051050" cy="396875"/>
          </a:xfrm>
          <a:prstGeom prst="rect">
            <a:avLst/>
          </a:prstGeom>
          <a:noFill/>
          <a:ln w="9525">
            <a:noFill/>
            <a:miter lim="800000"/>
            <a:headEnd/>
            <a:tailEnd/>
          </a:ln>
        </p:spPr>
        <p:txBody>
          <a:bodyPr>
            <a:spAutoFit/>
          </a:bodyPr>
          <a:lstStyle/>
          <a:p>
            <a:pPr>
              <a:spcBef>
                <a:spcPct val="50000"/>
              </a:spcBef>
            </a:pPr>
            <a:r>
              <a:rPr lang="pt-BR" sz="2000" b="1"/>
              <a:t>PERCENTUAL</a:t>
            </a:r>
          </a:p>
        </p:txBody>
      </p:sp>
      <p:sp>
        <p:nvSpPr>
          <p:cNvPr id="45073" name="Text Box 18"/>
          <p:cNvSpPr txBox="1">
            <a:spLocks noChangeArrowheads="1"/>
          </p:cNvSpPr>
          <p:nvPr/>
        </p:nvSpPr>
        <p:spPr bwMode="auto">
          <a:xfrm>
            <a:off x="5076825" y="2205038"/>
            <a:ext cx="3598863" cy="396875"/>
          </a:xfrm>
          <a:prstGeom prst="rect">
            <a:avLst/>
          </a:prstGeom>
          <a:noFill/>
          <a:ln w="9525">
            <a:noFill/>
            <a:miter lim="800000"/>
            <a:headEnd/>
            <a:tailEnd/>
          </a:ln>
        </p:spPr>
        <p:txBody>
          <a:bodyPr>
            <a:spAutoFit/>
          </a:bodyPr>
          <a:lstStyle/>
          <a:p>
            <a:pPr>
              <a:spcBef>
                <a:spcPct val="50000"/>
              </a:spcBef>
            </a:pPr>
            <a:r>
              <a:rPr lang="pt-BR" sz="2000" b="1"/>
              <a:t>COEFICIENTE DO SALÁRIO</a:t>
            </a:r>
          </a:p>
        </p:txBody>
      </p:sp>
      <p:sp>
        <p:nvSpPr>
          <p:cNvPr id="45074" name="Text Box 19"/>
          <p:cNvSpPr txBox="1">
            <a:spLocks noChangeArrowheads="1"/>
          </p:cNvSpPr>
          <p:nvPr/>
        </p:nvSpPr>
        <p:spPr bwMode="auto">
          <a:xfrm>
            <a:off x="7667625" y="3284538"/>
            <a:ext cx="1476375" cy="415925"/>
          </a:xfrm>
          <a:prstGeom prst="rect">
            <a:avLst/>
          </a:prstGeom>
          <a:noFill/>
          <a:ln w="9525">
            <a:noFill/>
            <a:miter lim="800000"/>
            <a:headEnd/>
            <a:tailEnd/>
          </a:ln>
        </p:spPr>
        <p:txBody>
          <a:bodyPr>
            <a:spAutoFit/>
          </a:bodyPr>
          <a:lstStyle/>
          <a:p>
            <a:pPr>
              <a:lnSpc>
                <a:spcPct val="50000"/>
              </a:lnSpc>
              <a:spcBef>
                <a:spcPct val="50000"/>
              </a:spcBef>
            </a:pPr>
            <a:r>
              <a:rPr lang="pt-BR" sz="1400"/>
              <a:t>40% do salário </a:t>
            </a:r>
          </a:p>
          <a:p>
            <a:pPr>
              <a:lnSpc>
                <a:spcPct val="50000"/>
              </a:lnSpc>
              <a:spcBef>
                <a:spcPct val="50000"/>
              </a:spcBef>
            </a:pPr>
            <a:r>
              <a:rPr lang="pt-BR" sz="1400"/>
              <a:t>50% do salário </a:t>
            </a:r>
          </a:p>
        </p:txBody>
      </p:sp>
      <p:sp>
        <p:nvSpPr>
          <p:cNvPr id="45075" name="Text Box 20"/>
          <p:cNvSpPr txBox="1">
            <a:spLocks noChangeArrowheads="1"/>
          </p:cNvSpPr>
          <p:nvPr/>
        </p:nvSpPr>
        <p:spPr bwMode="auto">
          <a:xfrm>
            <a:off x="7704138" y="4241800"/>
            <a:ext cx="1476375" cy="644525"/>
          </a:xfrm>
          <a:prstGeom prst="rect">
            <a:avLst/>
          </a:prstGeom>
          <a:noFill/>
          <a:ln w="9525">
            <a:noFill/>
            <a:miter lim="800000"/>
            <a:headEnd/>
            <a:tailEnd/>
          </a:ln>
        </p:spPr>
        <p:txBody>
          <a:bodyPr>
            <a:spAutoFit/>
          </a:bodyPr>
          <a:lstStyle/>
          <a:p>
            <a:pPr>
              <a:lnSpc>
                <a:spcPct val="50000"/>
              </a:lnSpc>
              <a:spcBef>
                <a:spcPct val="50000"/>
              </a:spcBef>
            </a:pPr>
            <a:r>
              <a:rPr lang="pt-BR" sz="1400"/>
              <a:t>60% do salário </a:t>
            </a:r>
          </a:p>
          <a:p>
            <a:pPr>
              <a:lnSpc>
                <a:spcPct val="50000"/>
              </a:lnSpc>
              <a:spcBef>
                <a:spcPct val="50000"/>
              </a:spcBef>
            </a:pPr>
            <a:r>
              <a:rPr lang="pt-BR" sz="1400"/>
              <a:t>70% do salário </a:t>
            </a:r>
          </a:p>
          <a:p>
            <a:pPr>
              <a:lnSpc>
                <a:spcPct val="50000"/>
              </a:lnSpc>
              <a:spcBef>
                <a:spcPct val="50000"/>
              </a:spcBef>
            </a:pPr>
            <a:endParaRPr lang="pt-BR" sz="1400"/>
          </a:p>
        </p:txBody>
      </p:sp>
      <p:sp>
        <p:nvSpPr>
          <p:cNvPr id="45076" name="Text Box 21"/>
          <p:cNvSpPr txBox="1">
            <a:spLocks noChangeArrowheads="1"/>
          </p:cNvSpPr>
          <p:nvPr/>
        </p:nvSpPr>
        <p:spPr bwMode="auto">
          <a:xfrm>
            <a:off x="7667625" y="5373688"/>
            <a:ext cx="1476375" cy="428625"/>
          </a:xfrm>
          <a:prstGeom prst="rect">
            <a:avLst/>
          </a:prstGeom>
          <a:noFill/>
          <a:ln w="9525">
            <a:noFill/>
            <a:miter lim="800000"/>
            <a:headEnd/>
            <a:tailEnd/>
          </a:ln>
        </p:spPr>
        <p:txBody>
          <a:bodyPr>
            <a:spAutoFit/>
          </a:bodyPr>
          <a:lstStyle/>
          <a:p>
            <a:pPr>
              <a:lnSpc>
                <a:spcPct val="50000"/>
              </a:lnSpc>
              <a:spcBef>
                <a:spcPct val="50000"/>
              </a:spcBef>
            </a:pPr>
            <a:r>
              <a:rPr lang="pt-BR" sz="1400"/>
              <a:t>80% do salário </a:t>
            </a:r>
          </a:p>
          <a:p>
            <a:pPr>
              <a:lnSpc>
                <a:spcPct val="50000"/>
              </a:lnSpc>
              <a:spcBef>
                <a:spcPct val="50000"/>
              </a:spcBef>
            </a:pPr>
            <a:r>
              <a:rPr lang="pt-BR" sz="1400"/>
              <a:t>90% do salário </a:t>
            </a:r>
          </a:p>
        </p:txBody>
      </p:sp>
      <p:sp>
        <p:nvSpPr>
          <p:cNvPr id="45077" name="Text Box 22"/>
          <p:cNvSpPr txBox="1">
            <a:spLocks noChangeArrowheads="1"/>
          </p:cNvSpPr>
          <p:nvPr/>
        </p:nvSpPr>
        <p:spPr bwMode="auto">
          <a:xfrm>
            <a:off x="7596188" y="6623050"/>
            <a:ext cx="1835150" cy="214313"/>
          </a:xfrm>
          <a:prstGeom prst="rect">
            <a:avLst/>
          </a:prstGeom>
          <a:noFill/>
          <a:ln w="9525">
            <a:noFill/>
            <a:miter lim="800000"/>
            <a:headEnd/>
            <a:tailEnd/>
          </a:ln>
        </p:spPr>
        <p:txBody>
          <a:bodyPr>
            <a:spAutoFit/>
          </a:bodyPr>
          <a:lstStyle/>
          <a:p>
            <a:pPr>
              <a:lnSpc>
                <a:spcPct val="50000"/>
              </a:lnSpc>
              <a:spcBef>
                <a:spcPct val="50000"/>
              </a:spcBef>
            </a:pPr>
            <a:r>
              <a:rPr lang="pt-BR" sz="1400"/>
              <a:t>100% do salário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a:xfrm>
            <a:off x="457200" y="188913"/>
            <a:ext cx="8229600" cy="417512"/>
          </a:xfrm>
        </p:spPr>
        <p:txBody>
          <a:bodyPr/>
          <a:lstStyle/>
          <a:p>
            <a:r>
              <a:rPr lang="pt-BR" sz="2800" b="1" smtClean="0">
                <a:solidFill>
                  <a:srgbClr val="0000FF"/>
                </a:solidFill>
              </a:rPr>
              <a:t>A IMPORTÂNCIA DAS DEFINIÇÕES</a:t>
            </a:r>
          </a:p>
        </p:txBody>
      </p:sp>
      <p:sp>
        <p:nvSpPr>
          <p:cNvPr id="15362" name="Rectangle 3"/>
          <p:cNvSpPr>
            <a:spLocks noGrp="1"/>
          </p:cNvSpPr>
          <p:nvPr>
            <p:ph type="body" idx="1"/>
          </p:nvPr>
        </p:nvSpPr>
        <p:spPr>
          <a:xfrm>
            <a:off x="0" y="981075"/>
            <a:ext cx="9144000" cy="863600"/>
          </a:xfrm>
        </p:spPr>
        <p:txBody>
          <a:bodyPr/>
          <a:lstStyle/>
          <a:p>
            <a:pPr marL="3175" indent="-3175" algn="ctr">
              <a:buFont typeface="Arial" charset="0"/>
              <a:buNone/>
            </a:pPr>
            <a:r>
              <a:rPr lang="pt-BR" sz="2400" b="1" smtClean="0"/>
              <a:t>A DISTINÇÃO ENTRE EVENTO OCUPACIONAL E NÃO OCUPACIONAL DEFINE O TIPO DE PROTEÇÃO</a:t>
            </a:r>
          </a:p>
        </p:txBody>
      </p:sp>
      <p:sp>
        <p:nvSpPr>
          <p:cNvPr id="15363" name="AutoShape 8"/>
          <p:cNvSpPr>
            <a:spLocks noChangeArrowheads="1"/>
          </p:cNvSpPr>
          <p:nvPr/>
        </p:nvSpPr>
        <p:spPr bwMode="auto">
          <a:xfrm rot="2642560">
            <a:off x="1979613" y="1773238"/>
            <a:ext cx="360362" cy="1801812"/>
          </a:xfrm>
          <a:prstGeom prst="downArrow">
            <a:avLst>
              <a:gd name="adj1" fmla="val 50000"/>
              <a:gd name="adj2" fmla="val 125000"/>
            </a:avLst>
          </a:prstGeom>
          <a:solidFill>
            <a:srgbClr val="FFFF00"/>
          </a:solidFill>
          <a:ln w="9525">
            <a:solidFill>
              <a:schemeClr val="tx1"/>
            </a:solidFill>
            <a:miter lim="800000"/>
            <a:headEnd/>
            <a:tailEnd/>
          </a:ln>
        </p:spPr>
        <p:txBody>
          <a:bodyPr wrap="none" anchor="ctr"/>
          <a:lstStyle/>
          <a:p>
            <a:endParaRPr lang="it-IT"/>
          </a:p>
        </p:txBody>
      </p:sp>
      <p:sp>
        <p:nvSpPr>
          <p:cNvPr id="15364" name="AutoShape 8"/>
          <p:cNvSpPr>
            <a:spLocks noChangeArrowheads="1"/>
          </p:cNvSpPr>
          <p:nvPr/>
        </p:nvSpPr>
        <p:spPr bwMode="auto">
          <a:xfrm rot="-2555435">
            <a:off x="6011863" y="1773238"/>
            <a:ext cx="360362" cy="1871662"/>
          </a:xfrm>
          <a:prstGeom prst="downArrow">
            <a:avLst>
              <a:gd name="adj1" fmla="val 50000"/>
              <a:gd name="adj2" fmla="val 129846"/>
            </a:avLst>
          </a:prstGeom>
          <a:solidFill>
            <a:srgbClr val="FFFF00"/>
          </a:solidFill>
          <a:ln w="9525">
            <a:solidFill>
              <a:schemeClr val="tx1"/>
            </a:solidFill>
            <a:miter lim="800000"/>
            <a:headEnd/>
            <a:tailEnd/>
          </a:ln>
        </p:spPr>
        <p:txBody>
          <a:bodyPr wrap="none" anchor="ctr"/>
          <a:lstStyle/>
          <a:p>
            <a:endParaRPr lang="it-IT"/>
          </a:p>
        </p:txBody>
      </p:sp>
      <p:sp>
        <p:nvSpPr>
          <p:cNvPr id="15365" name="Text Box 6"/>
          <p:cNvSpPr txBox="1">
            <a:spLocks noChangeArrowheads="1"/>
          </p:cNvSpPr>
          <p:nvPr/>
        </p:nvSpPr>
        <p:spPr bwMode="auto">
          <a:xfrm>
            <a:off x="0" y="3573463"/>
            <a:ext cx="4140200" cy="701675"/>
          </a:xfrm>
          <a:prstGeom prst="rect">
            <a:avLst/>
          </a:prstGeom>
          <a:noFill/>
          <a:ln w="9525">
            <a:noFill/>
            <a:miter lim="800000"/>
            <a:headEnd/>
            <a:tailEnd/>
          </a:ln>
        </p:spPr>
        <p:txBody>
          <a:bodyPr>
            <a:spAutoFit/>
          </a:bodyPr>
          <a:lstStyle/>
          <a:p>
            <a:pPr>
              <a:spcBef>
                <a:spcPct val="20000"/>
              </a:spcBef>
            </a:pPr>
            <a:r>
              <a:rPr lang="pt-BR" b="1"/>
              <a:t>ACIDENTE NO</a:t>
            </a:r>
            <a:r>
              <a:rPr lang="pt-BR" b="1">
                <a:solidFill>
                  <a:srgbClr val="FF0000"/>
                </a:solidFill>
              </a:rPr>
              <a:t> </a:t>
            </a:r>
            <a:r>
              <a:rPr lang="pt-BR" b="1"/>
              <a:t>TRABALHO </a:t>
            </a:r>
          </a:p>
          <a:p>
            <a:pPr>
              <a:spcBef>
                <a:spcPct val="20000"/>
              </a:spcBef>
            </a:pPr>
            <a:r>
              <a:rPr lang="pt-BR" b="1"/>
              <a:t>DOENÇA PROFISSIONAL</a:t>
            </a:r>
          </a:p>
        </p:txBody>
      </p:sp>
      <p:sp>
        <p:nvSpPr>
          <p:cNvPr id="15366" name="Text Box 7"/>
          <p:cNvSpPr txBox="1">
            <a:spLocks noChangeArrowheads="1"/>
          </p:cNvSpPr>
          <p:nvPr/>
        </p:nvSpPr>
        <p:spPr bwMode="auto">
          <a:xfrm>
            <a:off x="4787900" y="3573463"/>
            <a:ext cx="4105275" cy="646112"/>
          </a:xfrm>
          <a:prstGeom prst="rect">
            <a:avLst/>
          </a:prstGeom>
          <a:noFill/>
          <a:ln w="9525">
            <a:noFill/>
            <a:miter lim="800000"/>
            <a:headEnd/>
            <a:tailEnd/>
          </a:ln>
        </p:spPr>
        <p:txBody>
          <a:bodyPr>
            <a:spAutoFit/>
          </a:bodyPr>
          <a:lstStyle/>
          <a:p>
            <a:pPr algn="ctr">
              <a:spcBef>
                <a:spcPct val="50000"/>
              </a:spcBef>
            </a:pPr>
            <a:r>
              <a:rPr lang="pt-BR" b="1"/>
              <a:t>INVALIDEZ/INCAPACIDADE</a:t>
            </a:r>
            <a:r>
              <a:rPr lang="pt-BR" b="1">
                <a:solidFill>
                  <a:srgbClr val="FF0000"/>
                </a:solidFill>
              </a:rPr>
              <a:t> </a:t>
            </a:r>
            <a:r>
              <a:rPr lang="pt-BR" b="1"/>
              <a:t>NÃO PROFISSIONAL </a:t>
            </a:r>
          </a:p>
        </p:txBody>
      </p:sp>
      <p:sp>
        <p:nvSpPr>
          <p:cNvPr id="15367" name="AutoShape 8"/>
          <p:cNvSpPr>
            <a:spLocks noChangeArrowheads="1"/>
          </p:cNvSpPr>
          <p:nvPr/>
        </p:nvSpPr>
        <p:spPr bwMode="auto">
          <a:xfrm>
            <a:off x="1331913" y="4292600"/>
            <a:ext cx="360362" cy="936625"/>
          </a:xfrm>
          <a:prstGeom prst="downArrow">
            <a:avLst>
              <a:gd name="adj1" fmla="val 50000"/>
              <a:gd name="adj2" fmla="val 64978"/>
            </a:avLst>
          </a:prstGeom>
          <a:solidFill>
            <a:srgbClr val="FFFF00"/>
          </a:solidFill>
          <a:ln w="9525">
            <a:solidFill>
              <a:schemeClr val="tx1"/>
            </a:solidFill>
            <a:miter lim="800000"/>
            <a:headEnd/>
            <a:tailEnd/>
          </a:ln>
        </p:spPr>
        <p:txBody>
          <a:bodyPr wrap="none" anchor="ctr"/>
          <a:lstStyle/>
          <a:p>
            <a:endParaRPr lang="it-IT"/>
          </a:p>
        </p:txBody>
      </p:sp>
      <p:sp>
        <p:nvSpPr>
          <p:cNvPr id="15368" name="AutoShape 8"/>
          <p:cNvSpPr>
            <a:spLocks noChangeArrowheads="1"/>
          </p:cNvSpPr>
          <p:nvPr/>
        </p:nvSpPr>
        <p:spPr bwMode="auto">
          <a:xfrm>
            <a:off x="6732588" y="4292600"/>
            <a:ext cx="360362" cy="936625"/>
          </a:xfrm>
          <a:prstGeom prst="downArrow">
            <a:avLst>
              <a:gd name="adj1" fmla="val 50000"/>
              <a:gd name="adj2" fmla="val 64978"/>
            </a:avLst>
          </a:prstGeom>
          <a:solidFill>
            <a:srgbClr val="FFFF00"/>
          </a:solidFill>
          <a:ln w="9525">
            <a:solidFill>
              <a:schemeClr val="tx1"/>
            </a:solidFill>
            <a:miter lim="800000"/>
            <a:headEnd/>
            <a:tailEnd/>
          </a:ln>
        </p:spPr>
        <p:txBody>
          <a:bodyPr wrap="none" anchor="ctr"/>
          <a:lstStyle/>
          <a:p>
            <a:endParaRPr lang="it-IT"/>
          </a:p>
        </p:txBody>
      </p:sp>
      <p:sp>
        <p:nvSpPr>
          <p:cNvPr id="15369" name="Text Box 10"/>
          <p:cNvSpPr txBox="1">
            <a:spLocks noChangeArrowheads="1"/>
          </p:cNvSpPr>
          <p:nvPr/>
        </p:nvSpPr>
        <p:spPr bwMode="auto">
          <a:xfrm>
            <a:off x="-36513" y="5445125"/>
            <a:ext cx="3097213" cy="1062038"/>
          </a:xfrm>
          <a:prstGeom prst="rect">
            <a:avLst/>
          </a:prstGeom>
          <a:noFill/>
          <a:ln w="9525">
            <a:noFill/>
            <a:miter lim="800000"/>
            <a:headEnd/>
            <a:tailEnd/>
          </a:ln>
        </p:spPr>
        <p:txBody>
          <a:bodyPr>
            <a:spAutoFit/>
          </a:bodyPr>
          <a:lstStyle/>
          <a:p>
            <a:pPr algn="ctr">
              <a:spcBef>
                <a:spcPct val="50000"/>
              </a:spcBef>
            </a:pPr>
            <a:r>
              <a:rPr lang="pt-BR" b="1"/>
              <a:t>PROTEÇÃO PRIVILEGIADA</a:t>
            </a:r>
          </a:p>
          <a:p>
            <a:pPr algn="ctr">
              <a:spcBef>
                <a:spcPct val="50000"/>
              </a:spcBef>
            </a:pPr>
            <a:r>
              <a:rPr lang="pt-BR" b="1"/>
              <a:t>INAIL</a:t>
            </a:r>
          </a:p>
        </p:txBody>
      </p:sp>
      <p:sp>
        <p:nvSpPr>
          <p:cNvPr id="15370" name="Text Box 11"/>
          <p:cNvSpPr txBox="1">
            <a:spLocks noChangeArrowheads="1"/>
          </p:cNvSpPr>
          <p:nvPr/>
        </p:nvSpPr>
        <p:spPr bwMode="auto">
          <a:xfrm>
            <a:off x="5364163" y="5457825"/>
            <a:ext cx="3311525" cy="784225"/>
          </a:xfrm>
          <a:prstGeom prst="rect">
            <a:avLst/>
          </a:prstGeom>
          <a:noFill/>
          <a:ln w="9525">
            <a:noFill/>
            <a:miter lim="800000"/>
            <a:headEnd/>
            <a:tailEnd/>
          </a:ln>
        </p:spPr>
        <p:txBody>
          <a:bodyPr>
            <a:spAutoFit/>
          </a:bodyPr>
          <a:lstStyle/>
          <a:p>
            <a:pPr algn="ctr">
              <a:spcBef>
                <a:spcPct val="50000"/>
              </a:spcBef>
            </a:pPr>
            <a:r>
              <a:rPr lang="pt-BR" b="1"/>
              <a:t>PROTEÇÃO LIMITADA</a:t>
            </a:r>
          </a:p>
          <a:p>
            <a:pPr algn="ctr">
              <a:spcBef>
                <a:spcPct val="50000"/>
              </a:spcBef>
            </a:pPr>
            <a:r>
              <a:rPr lang="pt-BR" b="1"/>
              <a:t>INPS</a:t>
            </a:r>
          </a:p>
        </p:txBody>
      </p:sp>
      <p:sp>
        <p:nvSpPr>
          <p:cNvPr id="15371" name="Line 16"/>
          <p:cNvSpPr>
            <a:spLocks noChangeShapeType="1"/>
          </p:cNvSpPr>
          <p:nvPr/>
        </p:nvSpPr>
        <p:spPr bwMode="auto">
          <a:xfrm flipH="1">
            <a:off x="4500563" y="1916113"/>
            <a:ext cx="71437" cy="4551362"/>
          </a:xfrm>
          <a:prstGeom prst="line">
            <a:avLst/>
          </a:prstGeom>
          <a:noFill/>
          <a:ln w="63500">
            <a:solidFill>
              <a:srgbClr val="FFFF00"/>
            </a:solidFill>
            <a:prstDash val="lgDash"/>
            <a:round/>
            <a:headEnd/>
            <a:tailEnd/>
          </a:ln>
        </p:spPr>
        <p:txBody>
          <a:bodyPr/>
          <a:lstStyle/>
          <a:p>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3"/>
          <p:cNvSpPr txBox="1">
            <a:spLocks noChangeArrowheads="1"/>
          </p:cNvSpPr>
          <p:nvPr/>
        </p:nvSpPr>
        <p:spPr bwMode="auto">
          <a:xfrm>
            <a:off x="0" y="981075"/>
            <a:ext cx="9144000" cy="1920875"/>
          </a:xfrm>
          <a:prstGeom prst="rect">
            <a:avLst/>
          </a:prstGeom>
          <a:noFill/>
          <a:ln w="9525">
            <a:noFill/>
            <a:miter lim="800000"/>
            <a:headEnd/>
            <a:tailEnd/>
          </a:ln>
        </p:spPr>
        <p:txBody>
          <a:bodyPr>
            <a:spAutoFit/>
          </a:bodyPr>
          <a:lstStyle/>
          <a:p>
            <a:pPr algn="just"/>
            <a:r>
              <a:rPr lang="pt-BR" sz="2000" b="1"/>
              <a:t>É UMA PRESTAÇÃO ADICIONAL PAGA AOS TRABALHADORES QUE TÊM NECESSIDADE DE UMA ASSISTÊNCIA CONTINUADA PARA PROVER ÀS SUAS NECESSIDADES DIÁRIAS (ART. 76, 218 T.U.). A PARTIR DE 1/1/2007 O SUBSÍDIO É PAGO TAMBÉM NO CASO DE INCAPACIDADE INFERIOR A 100%. A PARTIR DE 1/7/2015, O VALOR DO SUBSÍDIO É DE € 533,22</a:t>
            </a:r>
          </a:p>
        </p:txBody>
      </p:sp>
      <p:sp>
        <p:nvSpPr>
          <p:cNvPr id="47106" name="Text Box 4"/>
          <p:cNvSpPr txBox="1">
            <a:spLocks noChangeArrowheads="1"/>
          </p:cNvSpPr>
          <p:nvPr/>
        </p:nvSpPr>
        <p:spPr bwMode="auto">
          <a:xfrm>
            <a:off x="755650" y="44450"/>
            <a:ext cx="7561263" cy="519113"/>
          </a:xfrm>
          <a:prstGeom prst="rect">
            <a:avLst/>
          </a:prstGeom>
          <a:noFill/>
          <a:ln w="9525">
            <a:noFill/>
            <a:miter lim="800000"/>
            <a:headEnd/>
            <a:tailEnd/>
          </a:ln>
        </p:spPr>
        <p:txBody>
          <a:bodyPr>
            <a:spAutoFit/>
          </a:bodyPr>
          <a:lstStyle/>
          <a:p>
            <a:pPr algn="ctr">
              <a:spcBef>
                <a:spcPct val="50000"/>
              </a:spcBef>
            </a:pPr>
            <a:r>
              <a:rPr lang="pt-BR" sz="2800" b="1">
                <a:solidFill>
                  <a:srgbClr val="0000FF"/>
                </a:solidFill>
              </a:rPr>
              <a:t>AS  DEMAIS PRESTAÇÕES ECONÔMICAS </a:t>
            </a:r>
          </a:p>
        </p:txBody>
      </p:sp>
      <p:sp>
        <p:nvSpPr>
          <p:cNvPr id="47107" name="Text Box 5"/>
          <p:cNvSpPr txBox="1">
            <a:spLocks noChangeArrowheads="1"/>
          </p:cNvSpPr>
          <p:nvPr/>
        </p:nvSpPr>
        <p:spPr bwMode="auto">
          <a:xfrm>
            <a:off x="611188" y="620713"/>
            <a:ext cx="7921625" cy="427037"/>
          </a:xfrm>
          <a:prstGeom prst="rect">
            <a:avLst/>
          </a:prstGeom>
          <a:noFill/>
          <a:ln w="9525">
            <a:noFill/>
            <a:miter lim="800000"/>
            <a:headEnd/>
            <a:tailEnd/>
          </a:ln>
        </p:spPr>
        <p:txBody>
          <a:bodyPr>
            <a:spAutoFit/>
          </a:bodyPr>
          <a:lstStyle/>
          <a:p>
            <a:pPr>
              <a:spcBef>
                <a:spcPct val="50000"/>
              </a:spcBef>
            </a:pPr>
            <a:r>
              <a:rPr lang="pt-BR" sz="2200" b="1">
                <a:solidFill>
                  <a:srgbClr val="0000FF"/>
                </a:solidFill>
              </a:rPr>
              <a:t>SUBSÍDIO POR ASSISTÊNCIA PESSOAL CONTINUADA</a:t>
            </a:r>
          </a:p>
        </p:txBody>
      </p:sp>
      <p:sp>
        <p:nvSpPr>
          <p:cNvPr id="47108" name="Text Box 6"/>
          <p:cNvSpPr txBox="1">
            <a:spLocks noChangeArrowheads="1"/>
          </p:cNvSpPr>
          <p:nvPr/>
        </p:nvSpPr>
        <p:spPr bwMode="auto">
          <a:xfrm>
            <a:off x="1547813" y="2852738"/>
            <a:ext cx="5976937" cy="427037"/>
          </a:xfrm>
          <a:prstGeom prst="rect">
            <a:avLst/>
          </a:prstGeom>
          <a:noFill/>
          <a:ln w="9525">
            <a:noFill/>
            <a:miter lim="800000"/>
            <a:headEnd/>
            <a:tailEnd/>
          </a:ln>
        </p:spPr>
        <p:txBody>
          <a:bodyPr>
            <a:spAutoFit/>
          </a:bodyPr>
          <a:lstStyle/>
          <a:p>
            <a:pPr algn="ctr">
              <a:spcBef>
                <a:spcPct val="50000"/>
              </a:spcBef>
            </a:pPr>
            <a:r>
              <a:rPr lang="pt-BR" sz="2200" b="1">
                <a:solidFill>
                  <a:srgbClr val="0000FF"/>
                </a:solidFill>
              </a:rPr>
              <a:t>PENSÃO AOS SOBREVIVENTES</a:t>
            </a:r>
          </a:p>
        </p:txBody>
      </p:sp>
      <p:sp>
        <p:nvSpPr>
          <p:cNvPr id="47109" name="Text Box 7"/>
          <p:cNvSpPr txBox="1">
            <a:spLocks noChangeArrowheads="1"/>
          </p:cNvSpPr>
          <p:nvPr/>
        </p:nvSpPr>
        <p:spPr bwMode="auto">
          <a:xfrm>
            <a:off x="0" y="3141663"/>
            <a:ext cx="9144000" cy="3749675"/>
          </a:xfrm>
          <a:prstGeom prst="rect">
            <a:avLst/>
          </a:prstGeom>
          <a:noFill/>
          <a:ln w="9525">
            <a:noFill/>
            <a:miter lim="800000"/>
            <a:headEnd/>
            <a:tailEnd/>
          </a:ln>
        </p:spPr>
        <p:txBody>
          <a:bodyPr>
            <a:spAutoFit/>
          </a:bodyPr>
          <a:lstStyle/>
          <a:p>
            <a:pPr algn="just"/>
            <a:r>
              <a:rPr lang="pt-BR" sz="2000" b="1"/>
              <a:t>NO CASO DE MORTE, OS SOBREVIVENTES TÊM DIREITO, A PARTIR DO MOMENTO DA MORTE, A UMA PENSÃO CALCULADA COM BASE NA REMUNERAÇÃO DO FALECIDO, DIVIDIDA (ART. 85, 231 T.U.):</a:t>
            </a:r>
          </a:p>
          <a:p>
            <a:pPr algn="just"/>
            <a:r>
              <a:rPr lang="pt-BR" sz="2000" b="1"/>
              <a:t>- </a:t>
            </a:r>
            <a:r>
              <a:rPr lang="pt-BR" sz="2000" b="1" u="sng"/>
              <a:t>50% AO CÔNJUGE</a:t>
            </a:r>
            <a:r>
              <a:rPr lang="pt-BR" sz="2000" b="1"/>
              <a:t> (COM DIREITO, NO CASO DE NOVO CASAMENTO, A UM VALOR EQUIVALENTE A TRÊS ANUIDADES) </a:t>
            </a:r>
          </a:p>
          <a:p>
            <a:pPr algn="just"/>
            <a:r>
              <a:rPr lang="pt-BR" sz="2000" b="1"/>
              <a:t>- </a:t>
            </a:r>
            <a:r>
              <a:rPr lang="pt-BR" sz="2000" b="1" u="sng"/>
              <a:t>20% A CADA FILHO</a:t>
            </a:r>
            <a:r>
              <a:rPr lang="pt-BR" sz="2000" b="1"/>
              <a:t>, ATÉ COMPLETAR 18 ANOS DE IDADE, OU ATÉ COMPLETAR 21 OU 26, SE ESTUDANTE DE ESCOLA MÉDIA OU UNIVERSITÁRIO; </a:t>
            </a:r>
          </a:p>
          <a:p>
            <a:pPr algn="just">
              <a:buFontTx/>
              <a:buChar char="-"/>
            </a:pPr>
            <a:r>
              <a:rPr lang="pt-BR" sz="2000" b="1"/>
              <a:t> </a:t>
            </a:r>
            <a:r>
              <a:rPr lang="pt-BR" sz="2000" b="1" u="sng"/>
              <a:t>40% A CADA FILHO</a:t>
            </a:r>
            <a:r>
              <a:rPr lang="pt-BR" sz="2000" b="1"/>
              <a:t>, SE ÓRFÃO DE AMBOS OS PAIS. </a:t>
            </a:r>
          </a:p>
          <a:p>
            <a:pPr algn="just"/>
            <a:r>
              <a:rPr lang="pt-BR" sz="2000" b="1"/>
              <a:t>NÃO HAVENDO CÔNJUGE OU FILHOS:</a:t>
            </a:r>
          </a:p>
          <a:p>
            <a:pPr algn="just"/>
            <a:r>
              <a:rPr lang="pt-BR" sz="2000" b="1"/>
              <a:t>- </a:t>
            </a:r>
            <a:r>
              <a:rPr lang="pt-BR" sz="2000" b="1" u="sng"/>
              <a:t>20% AO PAI</a:t>
            </a:r>
            <a:r>
              <a:rPr lang="pt-BR" sz="2000" b="1"/>
              <a:t> OU À MÃE DEPENDENTES DO TRABALHADOR; </a:t>
            </a:r>
          </a:p>
          <a:p>
            <a:pPr algn="just"/>
            <a:r>
              <a:rPr lang="pt-BR" sz="2000" b="1"/>
              <a:t>- </a:t>
            </a:r>
            <a:r>
              <a:rPr lang="pt-BR" sz="2000" b="1" u="sng"/>
              <a:t>20% A CADA IRMÃO/IRMÃ</a:t>
            </a:r>
            <a:r>
              <a:rPr lang="pt-BR" sz="2000" b="1"/>
              <a:t> DEPENDENTE DO TRABALHADOR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2"/>
          <p:cNvSpPr txBox="1">
            <a:spLocks noChangeArrowheads="1"/>
          </p:cNvSpPr>
          <p:nvPr/>
        </p:nvSpPr>
        <p:spPr bwMode="auto">
          <a:xfrm>
            <a:off x="1258888" y="3001963"/>
            <a:ext cx="6624637" cy="427037"/>
          </a:xfrm>
          <a:prstGeom prst="rect">
            <a:avLst/>
          </a:prstGeom>
          <a:noFill/>
          <a:ln w="9525">
            <a:noFill/>
            <a:miter lim="800000"/>
            <a:headEnd/>
            <a:tailEnd/>
          </a:ln>
        </p:spPr>
        <p:txBody>
          <a:bodyPr>
            <a:spAutoFit/>
          </a:bodyPr>
          <a:lstStyle/>
          <a:p>
            <a:pPr algn="ctr">
              <a:spcBef>
                <a:spcPct val="50000"/>
              </a:spcBef>
            </a:pPr>
            <a:r>
              <a:rPr lang="pt-BR" sz="2200" b="1">
                <a:solidFill>
                  <a:srgbClr val="0000FF"/>
                </a:solidFill>
              </a:rPr>
              <a:t>SUBSÍDIO UNA TANTUM NO CASO DE MORTE</a:t>
            </a:r>
          </a:p>
        </p:txBody>
      </p:sp>
      <p:sp>
        <p:nvSpPr>
          <p:cNvPr id="49154" name="Text Box 3"/>
          <p:cNvSpPr txBox="1">
            <a:spLocks noChangeArrowheads="1"/>
          </p:cNvSpPr>
          <p:nvPr/>
        </p:nvSpPr>
        <p:spPr bwMode="auto">
          <a:xfrm>
            <a:off x="0" y="3573463"/>
            <a:ext cx="9144000" cy="2282825"/>
          </a:xfrm>
          <a:prstGeom prst="rect">
            <a:avLst/>
          </a:prstGeom>
          <a:noFill/>
          <a:ln w="9525">
            <a:noFill/>
            <a:miter lim="800000"/>
            <a:headEnd/>
            <a:tailEnd/>
          </a:ln>
        </p:spPr>
        <p:txBody>
          <a:bodyPr>
            <a:spAutoFit/>
          </a:bodyPr>
          <a:lstStyle/>
          <a:p>
            <a:pPr algn="just">
              <a:lnSpc>
                <a:spcPct val="120000"/>
              </a:lnSpc>
            </a:pPr>
            <a:r>
              <a:rPr lang="pt-BR" sz="2000" b="1"/>
              <a:t>O INAIL PAGA UM VALOR UNA TANTUM, PARA COBRIR AS DESPESAS DO FUNERAL NO CASO DE MORTE DO TRABALHADOR. OS BENEFICIÁRIOS SÃO OS MESMOS MENCIONADOS NO ART. 85 T.U.. NÃO HAVENDO SOBREVIVENTES, O SUBSÍDIO É PAGO A QUEM TIVER PAGO AS DESPESAS DO FUNERAL. A PARTIR DE 1/7/2015, O VALOR DO REEMBOLSO É DE € 2136,50</a:t>
            </a:r>
          </a:p>
        </p:txBody>
      </p:sp>
      <p:sp>
        <p:nvSpPr>
          <p:cNvPr id="49155" name="Text Box 4"/>
          <p:cNvSpPr txBox="1">
            <a:spLocks noChangeArrowheads="1"/>
          </p:cNvSpPr>
          <p:nvPr/>
        </p:nvSpPr>
        <p:spPr bwMode="auto">
          <a:xfrm>
            <a:off x="0" y="206375"/>
            <a:ext cx="9144000" cy="762000"/>
          </a:xfrm>
          <a:prstGeom prst="rect">
            <a:avLst/>
          </a:prstGeom>
          <a:noFill/>
          <a:ln w="9525">
            <a:noFill/>
            <a:miter lim="800000"/>
            <a:headEnd/>
            <a:tailEnd/>
          </a:ln>
        </p:spPr>
        <p:txBody>
          <a:bodyPr>
            <a:spAutoFit/>
          </a:bodyPr>
          <a:lstStyle/>
          <a:p>
            <a:pPr algn="ctr">
              <a:spcBef>
                <a:spcPct val="50000"/>
              </a:spcBef>
            </a:pPr>
            <a:r>
              <a:rPr lang="pt-BR" sz="2200" b="1">
                <a:solidFill>
                  <a:srgbClr val="0000FF"/>
                </a:solidFill>
              </a:rPr>
              <a:t>SUBSÍDIO ESPECIAL CONTINUADO PARA OS SOBREVIVENTES DE PORTADORES DE DEFICIÊNCIAS GRAVES </a:t>
            </a:r>
          </a:p>
        </p:txBody>
      </p:sp>
      <p:sp>
        <p:nvSpPr>
          <p:cNvPr id="49156" name="Text Box 5"/>
          <p:cNvSpPr txBox="1">
            <a:spLocks noChangeArrowheads="1"/>
          </p:cNvSpPr>
          <p:nvPr/>
        </p:nvSpPr>
        <p:spPr bwMode="auto">
          <a:xfrm>
            <a:off x="250825" y="836613"/>
            <a:ext cx="8569325" cy="366712"/>
          </a:xfrm>
          <a:prstGeom prst="rect">
            <a:avLst/>
          </a:prstGeom>
          <a:noFill/>
          <a:ln w="9525">
            <a:noFill/>
            <a:miter lim="800000"/>
            <a:headEnd/>
            <a:tailEnd/>
          </a:ln>
        </p:spPr>
        <p:txBody>
          <a:bodyPr>
            <a:spAutoFit/>
          </a:bodyPr>
          <a:lstStyle/>
          <a:p>
            <a:pPr>
              <a:spcBef>
                <a:spcPct val="50000"/>
              </a:spcBef>
            </a:pPr>
            <a:endParaRPr lang="en-GB"/>
          </a:p>
        </p:txBody>
      </p:sp>
      <p:sp>
        <p:nvSpPr>
          <p:cNvPr id="49157" name="Text Box 7"/>
          <p:cNvSpPr txBox="1">
            <a:spLocks noChangeArrowheads="1"/>
          </p:cNvSpPr>
          <p:nvPr/>
        </p:nvSpPr>
        <p:spPr bwMode="auto">
          <a:xfrm>
            <a:off x="71438" y="1254125"/>
            <a:ext cx="8964612" cy="1552575"/>
          </a:xfrm>
          <a:prstGeom prst="rect">
            <a:avLst/>
          </a:prstGeom>
          <a:noFill/>
          <a:ln w="9525">
            <a:noFill/>
            <a:miter lim="800000"/>
            <a:headEnd/>
            <a:tailEnd/>
          </a:ln>
        </p:spPr>
        <p:txBody>
          <a:bodyPr>
            <a:spAutoFit/>
          </a:bodyPr>
          <a:lstStyle/>
          <a:p>
            <a:pPr algn="just">
              <a:lnSpc>
                <a:spcPct val="120000"/>
              </a:lnSpc>
            </a:pPr>
            <a:r>
              <a:rPr lang="pt-BR" sz="2000" b="1"/>
              <a:t>TRATA-SE DE UMA PENSÃO MENSAL ESPECIAL PARA OS SOBREVIVENTES DE PORTADORES DE DEFICIÊNCIAS GRAVES (INCAPACIDADE SUPERIOR A 48%). NO CASO DE MORTE NÃO PROVOCADA PELO TRABALHO.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3"/>
          <p:cNvSpPr txBox="1">
            <a:spLocks noChangeArrowheads="1"/>
          </p:cNvSpPr>
          <p:nvPr/>
        </p:nvSpPr>
        <p:spPr bwMode="auto">
          <a:xfrm>
            <a:off x="107950" y="981075"/>
            <a:ext cx="8893175" cy="5203825"/>
          </a:xfrm>
          <a:prstGeom prst="rect">
            <a:avLst/>
          </a:prstGeom>
          <a:noFill/>
          <a:ln w="9525">
            <a:noFill/>
            <a:miter lim="800000"/>
            <a:headEnd/>
            <a:tailEnd/>
          </a:ln>
        </p:spPr>
        <p:txBody>
          <a:bodyPr>
            <a:spAutoFit/>
          </a:bodyPr>
          <a:lstStyle/>
          <a:p>
            <a:pPr algn="just">
              <a:lnSpc>
                <a:spcPct val="120000"/>
              </a:lnSpc>
            </a:pPr>
            <a:r>
              <a:rPr lang="pt-BR" sz="2000" b="1"/>
              <a:t>TRATA-SE DE UMA PENSÃO ESPECIAL, PAGA AOS TRABALHADORES OBRIGADOS A ABANDONAR O EMPREGO PELO RISCO DE SILICOSE E ASBESTOSE. A DURAÇÃO MÁXIMA DA PENSÃO É DE UM ANO. </a:t>
            </a:r>
          </a:p>
          <a:p>
            <a:pPr algn="just">
              <a:lnSpc>
                <a:spcPct val="120000"/>
              </a:lnSpc>
            </a:pPr>
            <a:r>
              <a:rPr lang="pt-BR" sz="2000" b="1"/>
              <a:t>OS REQUISITOS PARA TER DIREITO À PENSÃO SÃO OS SEGUINTES: </a:t>
            </a:r>
          </a:p>
          <a:p>
            <a:pPr algn="just">
              <a:lnSpc>
                <a:spcPct val="120000"/>
              </a:lnSpc>
              <a:buFontTx/>
              <a:buChar char="-"/>
            </a:pPr>
            <a:r>
              <a:rPr lang="pt-BR" sz="2000" b="1"/>
              <a:t> O TRABALHADOR DEVE SER VÍTIMA DE INVALIDEZ, POR SILICOSE OU ASBESTOSE CAUSADA PELO TRABALHO, NÃO SUPERIOR A 60%</a:t>
            </a:r>
          </a:p>
          <a:p>
            <a:pPr algn="just">
              <a:lnSpc>
                <a:spcPct val="120000"/>
              </a:lnSpc>
              <a:buFontTx/>
              <a:buChar char="-"/>
            </a:pPr>
            <a:r>
              <a:rPr lang="pt-BR" sz="2000" b="1"/>
              <a:t> O ABANDONO DA ATIVIDADE LABORAL DEVE SER SOLICITADO POR MOTIVOS DE SAÚDE</a:t>
            </a:r>
          </a:p>
          <a:p>
            <a:pPr algn="just">
              <a:lnSpc>
                <a:spcPct val="120000"/>
              </a:lnSpc>
            </a:pPr>
            <a:r>
              <a:rPr lang="pt-BR" sz="2000" b="1"/>
              <a:t>NO CASO DE EMPREGO SUCESSIVO, O VALOR DA PENSÃO É EQUIVALENTE A 2/3 DA EVENTUAL DIFERENÇA EM RELAÇÃO À REMUNERAÇÃO ANTERIOR. </a:t>
            </a:r>
          </a:p>
          <a:p>
            <a:pPr algn="just">
              <a:lnSpc>
                <a:spcPct val="120000"/>
              </a:lnSpc>
            </a:pPr>
            <a:r>
              <a:rPr lang="pt-BR" sz="2000" b="1"/>
              <a:t>NO CASO DE DESEMPREGO, A PENSÃO É EQUIVALENTE A 2/3 DA REMUNERAÇÃO ANTERIOR.</a:t>
            </a:r>
          </a:p>
        </p:txBody>
      </p:sp>
      <p:sp>
        <p:nvSpPr>
          <p:cNvPr id="51202" name="Text Box 2"/>
          <p:cNvSpPr txBox="1">
            <a:spLocks noChangeArrowheads="1"/>
          </p:cNvSpPr>
          <p:nvPr/>
        </p:nvSpPr>
        <p:spPr bwMode="auto">
          <a:xfrm>
            <a:off x="684213" y="368300"/>
            <a:ext cx="7775575" cy="427038"/>
          </a:xfrm>
          <a:prstGeom prst="rect">
            <a:avLst/>
          </a:prstGeom>
          <a:noFill/>
          <a:ln w="9525">
            <a:noFill/>
            <a:miter lim="800000"/>
            <a:headEnd/>
            <a:tailEnd/>
          </a:ln>
        </p:spPr>
        <p:txBody>
          <a:bodyPr>
            <a:spAutoFit/>
          </a:bodyPr>
          <a:lstStyle/>
          <a:p>
            <a:pPr algn="ctr">
              <a:spcBef>
                <a:spcPct val="50000"/>
              </a:spcBef>
            </a:pPr>
            <a:r>
              <a:rPr lang="pt-BR" sz="2200" b="1">
                <a:solidFill>
                  <a:srgbClr val="0000FF"/>
                </a:solidFill>
              </a:rPr>
              <a:t>PENSÃO DE MUDANÇA POR SILICOSE E ASBESTOSE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ext Box 4"/>
          <p:cNvSpPr txBox="1">
            <a:spLocks noChangeArrowheads="1"/>
          </p:cNvSpPr>
          <p:nvPr/>
        </p:nvSpPr>
        <p:spPr bwMode="auto">
          <a:xfrm>
            <a:off x="1331913" y="409575"/>
            <a:ext cx="6408737" cy="427038"/>
          </a:xfrm>
          <a:prstGeom prst="rect">
            <a:avLst/>
          </a:prstGeom>
          <a:noFill/>
          <a:ln w="9525">
            <a:noFill/>
            <a:miter lim="800000"/>
            <a:headEnd/>
            <a:tailEnd/>
          </a:ln>
        </p:spPr>
        <p:txBody>
          <a:bodyPr>
            <a:spAutoFit/>
          </a:bodyPr>
          <a:lstStyle/>
          <a:p>
            <a:pPr algn="ctr">
              <a:spcBef>
                <a:spcPct val="50000"/>
              </a:spcBef>
            </a:pPr>
            <a:r>
              <a:rPr lang="pt-BR" sz="2200" b="1">
                <a:solidFill>
                  <a:srgbClr val="0000FF"/>
                </a:solidFill>
              </a:rPr>
              <a:t>RESGATE DA RENDA</a:t>
            </a:r>
          </a:p>
        </p:txBody>
      </p:sp>
      <p:sp>
        <p:nvSpPr>
          <p:cNvPr id="52226" name="Text Box 5"/>
          <p:cNvSpPr txBox="1">
            <a:spLocks noChangeArrowheads="1"/>
          </p:cNvSpPr>
          <p:nvPr/>
        </p:nvSpPr>
        <p:spPr bwMode="auto">
          <a:xfrm>
            <a:off x="107950" y="1062038"/>
            <a:ext cx="8893175" cy="1646237"/>
          </a:xfrm>
          <a:prstGeom prst="rect">
            <a:avLst/>
          </a:prstGeom>
          <a:noFill/>
          <a:ln w="9525">
            <a:noFill/>
            <a:miter lim="800000"/>
            <a:headEnd/>
            <a:tailEnd/>
          </a:ln>
        </p:spPr>
        <p:txBody>
          <a:bodyPr>
            <a:spAutoFit/>
          </a:bodyPr>
          <a:lstStyle/>
          <a:p>
            <a:pPr algn="just">
              <a:spcBef>
                <a:spcPct val="50000"/>
              </a:spcBef>
            </a:pPr>
            <a:r>
              <a:rPr lang="pt-BR" sz="2000" b="1"/>
              <a:t>NO SETOR  AGRÍCOLA, O TRABALHADOR COM UMA INVALIDEZ NÃO SUPERIOR A 20% TEM O DIREITO DE SOLICITAR AO INAIL UM VALOR EQUIVALENTE AO VALOR DA RENDA ADICIONAL DEVIDA</a:t>
            </a:r>
          </a:p>
          <a:p>
            <a:pPr algn="just">
              <a:spcBef>
                <a:spcPct val="10000"/>
              </a:spcBef>
            </a:pPr>
            <a:r>
              <a:rPr lang="pt-BR" sz="2000" b="1"/>
              <a:t>O PAGAMENTO DO VALOR EXTINGUE TODO DIREITO A PAGAMENTOS FUTUROS (ART. 219 T.U.)</a:t>
            </a:r>
          </a:p>
        </p:txBody>
      </p:sp>
      <p:sp>
        <p:nvSpPr>
          <p:cNvPr id="52227" name="Rectangle 3"/>
          <p:cNvSpPr>
            <a:spLocks noChangeArrowheads="1"/>
          </p:cNvSpPr>
          <p:nvPr/>
        </p:nvSpPr>
        <p:spPr bwMode="auto">
          <a:xfrm>
            <a:off x="468313" y="3284538"/>
            <a:ext cx="8229600" cy="431800"/>
          </a:xfrm>
          <a:prstGeom prst="rect">
            <a:avLst/>
          </a:prstGeom>
          <a:noFill/>
          <a:ln w="9525">
            <a:noFill/>
            <a:miter lim="800000"/>
            <a:headEnd/>
            <a:tailEnd/>
          </a:ln>
        </p:spPr>
        <p:txBody>
          <a:bodyPr/>
          <a:lstStyle/>
          <a:p>
            <a:pPr marL="342900" indent="-342900" algn="ctr" eaLnBrk="0" hangingPunct="0">
              <a:spcBef>
                <a:spcPct val="20000"/>
              </a:spcBef>
              <a:buFont typeface="Arial" charset="0"/>
              <a:buNone/>
            </a:pPr>
            <a:r>
              <a:rPr lang="pt-BR" sz="2200" b="1">
                <a:solidFill>
                  <a:srgbClr val="0000FF"/>
                </a:solidFill>
              </a:rPr>
              <a:t>SUBSÍDIO DE NÃO EMPREGABILIDADE</a:t>
            </a:r>
          </a:p>
        </p:txBody>
      </p:sp>
      <p:sp>
        <p:nvSpPr>
          <p:cNvPr id="52228" name="Text Box 4"/>
          <p:cNvSpPr txBox="1">
            <a:spLocks noChangeArrowheads="1"/>
          </p:cNvSpPr>
          <p:nvPr/>
        </p:nvSpPr>
        <p:spPr bwMode="auto">
          <a:xfrm>
            <a:off x="144463" y="3933825"/>
            <a:ext cx="8820150" cy="2530475"/>
          </a:xfrm>
          <a:prstGeom prst="rect">
            <a:avLst/>
          </a:prstGeom>
          <a:noFill/>
          <a:ln w="9525">
            <a:noFill/>
            <a:miter lim="800000"/>
            <a:headEnd/>
            <a:tailEnd/>
          </a:ln>
        </p:spPr>
        <p:txBody>
          <a:bodyPr>
            <a:spAutoFit/>
          </a:bodyPr>
          <a:lstStyle/>
          <a:p>
            <a:pPr algn="just"/>
            <a:r>
              <a:rPr lang="pt-BR" sz="2000" b="1"/>
              <a:t>O INAIL PAGA UMA PENSÃO AOS TRABALHADORES ABAIXO DOS 65 ANOS, NO CASO DE: </a:t>
            </a:r>
          </a:p>
          <a:p>
            <a:pPr algn="just"/>
            <a:r>
              <a:rPr lang="pt-BR" sz="2000" b="1"/>
              <a:t>- IMPOSSIBILIDADE DE EMPREGABILIDADE, RECONHECIDA PELOS ÓRGÃOS COMPETENTES; </a:t>
            </a:r>
          </a:p>
          <a:p>
            <a:pPr algn="just">
              <a:buFontTx/>
              <a:buChar char="-"/>
            </a:pPr>
            <a:r>
              <a:rPr lang="pt-BR" sz="2000" b="1"/>
              <a:t> INVALIDEZ SUPERIOR A 20% (PARA OS EVENTOS SUCESSIVOS A 1/1/2007). </a:t>
            </a:r>
          </a:p>
          <a:p>
            <a:pPr algn="just"/>
            <a:r>
              <a:rPr lang="pt-BR" sz="2000" b="1"/>
              <a:t>A PENSÃO É MENSAL E É PAGA COM A PENSÃO DE INCAPACIDADE PERMANENTE. A PARTIR DE 1/7/2015 TEM UM VALOR DE € 256,39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 Box 7"/>
          <p:cNvSpPr txBox="1">
            <a:spLocks noChangeArrowheads="1"/>
          </p:cNvSpPr>
          <p:nvPr/>
        </p:nvSpPr>
        <p:spPr bwMode="auto">
          <a:xfrm>
            <a:off x="179388" y="1341438"/>
            <a:ext cx="8713787" cy="3195637"/>
          </a:xfrm>
          <a:prstGeom prst="rect">
            <a:avLst/>
          </a:prstGeom>
          <a:noFill/>
          <a:ln w="9525">
            <a:noFill/>
            <a:miter lim="800000"/>
            <a:headEnd/>
            <a:tailEnd/>
          </a:ln>
        </p:spPr>
        <p:txBody>
          <a:bodyPr>
            <a:spAutoFit/>
          </a:bodyPr>
          <a:lstStyle/>
          <a:p>
            <a:pPr algn="just">
              <a:lnSpc>
                <a:spcPct val="120000"/>
              </a:lnSpc>
              <a:spcBef>
                <a:spcPct val="50000"/>
              </a:spcBef>
            </a:pPr>
            <a:r>
              <a:rPr lang="pt-BR" sz="2000" b="1"/>
              <a:t>PARA OS EVENTOS SUCESSIVOS A 1/7/2007, NO FINAL DO ANO, O INAIL PAGA UM ADICIONAL ESPECIAL AOS TRABALHADORES COM INCAPACIDADE LABORAL ENTRE 80% E 100%, OU COM LESÃO DA INTEGRIDADE FÍSICA E PSÍQUICA ENTRE 60% E 100%.</a:t>
            </a:r>
          </a:p>
          <a:p>
            <a:pPr algn="just">
              <a:lnSpc>
                <a:spcPct val="120000"/>
              </a:lnSpc>
              <a:spcBef>
                <a:spcPct val="50000"/>
              </a:spcBef>
            </a:pPr>
            <a:endParaRPr lang="pt-BR" sz="2000" b="1"/>
          </a:p>
          <a:p>
            <a:pPr algn="just">
              <a:lnSpc>
                <a:spcPct val="120000"/>
              </a:lnSpc>
              <a:spcBef>
                <a:spcPct val="10000"/>
              </a:spcBef>
            </a:pPr>
            <a:r>
              <a:rPr lang="pt-BR" sz="2000" b="1"/>
              <a:t>A PARTIR DE 1/1/2015, O VALOR É DE €  267,76, SE O TRABALHADOR RECEBER O SUBSÍDIO POR ASSISTÊNCIA PESSOAL CONTINUADA; E DE € 215,63, NOS DEMAIS CASOS. </a:t>
            </a:r>
          </a:p>
        </p:txBody>
      </p:sp>
      <p:sp>
        <p:nvSpPr>
          <p:cNvPr id="54274" name="Rectangle 5"/>
          <p:cNvSpPr>
            <a:spLocks noChangeArrowheads="1"/>
          </p:cNvSpPr>
          <p:nvPr/>
        </p:nvSpPr>
        <p:spPr bwMode="auto">
          <a:xfrm>
            <a:off x="468313" y="620713"/>
            <a:ext cx="8229600" cy="431800"/>
          </a:xfrm>
          <a:prstGeom prst="rect">
            <a:avLst/>
          </a:prstGeom>
          <a:noFill/>
          <a:ln w="9525">
            <a:noFill/>
            <a:miter lim="800000"/>
            <a:headEnd/>
            <a:tailEnd/>
          </a:ln>
        </p:spPr>
        <p:txBody>
          <a:bodyPr/>
          <a:lstStyle/>
          <a:p>
            <a:pPr marL="342900" indent="-342900" algn="ctr" eaLnBrk="0" hangingPunct="0">
              <a:spcBef>
                <a:spcPct val="20000"/>
              </a:spcBef>
            </a:pPr>
            <a:r>
              <a:rPr lang="pt-BR" sz="2200" b="1">
                <a:solidFill>
                  <a:srgbClr val="0000FF"/>
                </a:solidFill>
              </a:rPr>
              <a:t>PAGAMENTO ADICIONAL DE FINAL DE ANO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 Box 4"/>
          <p:cNvSpPr txBox="1">
            <a:spLocks noChangeArrowheads="1"/>
          </p:cNvSpPr>
          <p:nvPr/>
        </p:nvSpPr>
        <p:spPr bwMode="auto">
          <a:xfrm>
            <a:off x="971550" y="115888"/>
            <a:ext cx="7199313" cy="457200"/>
          </a:xfrm>
          <a:prstGeom prst="rect">
            <a:avLst/>
          </a:prstGeom>
          <a:noFill/>
          <a:ln w="9525">
            <a:noFill/>
            <a:miter lim="800000"/>
            <a:headEnd/>
            <a:tailEnd/>
          </a:ln>
        </p:spPr>
        <p:txBody>
          <a:bodyPr>
            <a:spAutoFit/>
          </a:bodyPr>
          <a:lstStyle/>
          <a:p>
            <a:pPr algn="ctr">
              <a:spcBef>
                <a:spcPct val="50000"/>
              </a:spcBef>
            </a:pPr>
            <a:r>
              <a:rPr lang="pt-BR" sz="2400" b="1">
                <a:solidFill>
                  <a:srgbClr val="0000FF"/>
                </a:solidFill>
              </a:rPr>
              <a:t>AS PRESTAÇÕES SANITÁRIAS </a:t>
            </a:r>
          </a:p>
        </p:txBody>
      </p:sp>
      <p:sp>
        <p:nvSpPr>
          <p:cNvPr id="55298" name="Text Box 5"/>
          <p:cNvSpPr txBox="1">
            <a:spLocks noChangeArrowheads="1"/>
          </p:cNvSpPr>
          <p:nvPr/>
        </p:nvSpPr>
        <p:spPr bwMode="auto">
          <a:xfrm>
            <a:off x="0" y="692150"/>
            <a:ext cx="9144000" cy="5945188"/>
          </a:xfrm>
          <a:prstGeom prst="rect">
            <a:avLst/>
          </a:prstGeom>
          <a:noFill/>
          <a:ln w="9525">
            <a:noFill/>
            <a:miter lim="800000"/>
            <a:headEnd/>
            <a:tailEnd/>
          </a:ln>
        </p:spPr>
        <p:txBody>
          <a:bodyPr>
            <a:spAutoFit/>
          </a:bodyPr>
          <a:lstStyle/>
          <a:p>
            <a:pPr algn="just"/>
            <a:r>
              <a:rPr lang="pt-BR" sz="2000" b="1"/>
              <a:t>O SERVIÇO DE SAÚDE NACIONAL GARANTE A TODOS OS INDIVÍDUOS (INCLUINDO, PORTANTO, OS TRABALHADORES), OS TRATAMENTOS E AS OPERAÇÕES CIRÚRGICAS NECESSÁRIAS.</a:t>
            </a:r>
          </a:p>
          <a:p>
            <a:pPr algn="just"/>
            <a:endParaRPr lang="pt-BR" sz="800" b="1"/>
          </a:p>
          <a:p>
            <a:pPr algn="just"/>
            <a:r>
              <a:rPr lang="pt-BR" sz="2000" b="1"/>
              <a:t>O INAIL GARANTE OS EXAMES, ATESTADOS E DEMAIS PRESTAÇÕES MÉDICO-LEGAIS.</a:t>
            </a:r>
          </a:p>
          <a:p>
            <a:pPr algn="just"/>
            <a:endParaRPr lang="pt-BR" sz="800" b="1"/>
          </a:p>
          <a:p>
            <a:pPr algn="just"/>
            <a:r>
              <a:rPr lang="pt-BR" sz="2000" b="1"/>
              <a:t>GRAÇAS AOS CONVÊNIOS COM OS SERVIÇOS SANITÁRIOS REGIONAIS, O INAIL GARANTE TAMBÉM, ATRAVÉS DE SUAS ESTRUTURAS, OS INSTRUMENTOS NECESSÁRIOS PARA A REABILITAÇÃO E, NOMEADAMENTE:</a:t>
            </a:r>
          </a:p>
          <a:p>
            <a:pPr algn="just"/>
            <a:r>
              <a:rPr lang="pt-BR" sz="2000" b="1"/>
              <a:t>- PRÓTESES E DEMAIS EQUIPAMENTOS DE REABILITAÇÃO; </a:t>
            </a:r>
          </a:p>
          <a:p>
            <a:pPr algn="just"/>
            <a:r>
              <a:rPr lang="pt-BR" sz="2000" b="1"/>
              <a:t>- TRATAMENTOS TERMAIS E CLIMÁTICOS </a:t>
            </a:r>
          </a:p>
          <a:p>
            <a:pPr algn="just"/>
            <a:endParaRPr lang="pt-BR" sz="800" b="1"/>
          </a:p>
          <a:p>
            <a:r>
              <a:rPr lang="pt-BR" sz="2000" b="1"/>
              <a:t>AS PRÓTESES, E QUALQUER OUTRO EQUIPAMENTO PROTÉTICO, VISAM FAVORECER A REINSERÇÃO DO TRABALHADOR NA VIDA FAMILIAR, SOCIAL E NA ATIVIDADE LABORAL. </a:t>
            </a:r>
          </a:p>
          <a:p>
            <a:endParaRPr lang="pt-BR" sz="2000" b="1"/>
          </a:p>
          <a:p>
            <a:r>
              <a:rPr lang="pt-BR" sz="2000" b="1"/>
              <a:t>AS PRESTAÇÕES SANITÁRIAS EM FAVOR DOS TRABALHADORES FAZEM PARTE DOS “MEIOS ADEQUADOS ÀS EXIGÊNCIAS DE VIDA”, GARANTIDOS PELO ART. 38.2, DA CONST.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 Box 2"/>
          <p:cNvSpPr txBox="1">
            <a:spLocks noChangeArrowheads="1"/>
          </p:cNvSpPr>
          <p:nvPr/>
        </p:nvSpPr>
        <p:spPr bwMode="auto">
          <a:xfrm>
            <a:off x="0" y="0"/>
            <a:ext cx="9144000" cy="366713"/>
          </a:xfrm>
          <a:prstGeom prst="rect">
            <a:avLst/>
          </a:prstGeom>
          <a:noFill/>
          <a:ln w="9525">
            <a:noFill/>
            <a:miter lim="800000"/>
            <a:headEnd/>
            <a:tailEnd/>
          </a:ln>
        </p:spPr>
        <p:txBody>
          <a:bodyPr>
            <a:spAutoFit/>
          </a:bodyPr>
          <a:lstStyle/>
          <a:p>
            <a:endParaRPr lang="it-IT"/>
          </a:p>
        </p:txBody>
      </p:sp>
      <p:sp>
        <p:nvSpPr>
          <p:cNvPr id="57346" name="Text Box 3"/>
          <p:cNvSpPr txBox="1">
            <a:spLocks noChangeArrowheads="1"/>
          </p:cNvSpPr>
          <p:nvPr/>
        </p:nvSpPr>
        <p:spPr bwMode="auto">
          <a:xfrm>
            <a:off x="142875" y="260350"/>
            <a:ext cx="8893175" cy="6188075"/>
          </a:xfrm>
          <a:prstGeom prst="rect">
            <a:avLst/>
          </a:prstGeom>
          <a:noFill/>
          <a:ln w="9525">
            <a:noFill/>
            <a:miter lim="800000"/>
            <a:headEnd/>
            <a:tailEnd/>
          </a:ln>
        </p:spPr>
        <p:txBody>
          <a:bodyPr>
            <a:spAutoFit/>
          </a:bodyPr>
          <a:lstStyle/>
          <a:p>
            <a:pPr algn="just"/>
            <a:r>
              <a:rPr lang="pt-BR" sz="2000" b="1"/>
              <a:t>O TRABALHADOR NÃO PODE RECUSAR OS CUIDADOS E OS TRATAMENTOS CIRÚRGICOS CONSIDERADOS NECESSÁRIOS PARA A SUA REABILITAÇÃO (ART. 87 TU).</a:t>
            </a:r>
          </a:p>
          <a:p>
            <a:pPr algn="just"/>
            <a:endParaRPr lang="pt-BR" sz="2000" b="1"/>
          </a:p>
          <a:p>
            <a:pPr algn="just"/>
            <a:r>
              <a:rPr lang="pt-BR" sz="2000" b="1"/>
              <a:t>NO CASO DE RECUSA INJUSTIFICADA, O TRABALHADOR PERDE O DIREITO À INDENIZAÇÃO POR INCAPACIDADE TEMPORÁRIA E À PENSÃO POR INCAPACIDADE PERMANENTE, NA MEDIDA DA MELHORA DA SAÚDE QUE TERIA OBTIDO GRAÇAS AOS TRATAMENTOS (87.4, TU).</a:t>
            </a:r>
          </a:p>
          <a:p>
            <a:pPr algn="just"/>
            <a:endParaRPr lang="pt-BR" sz="2000" b="1"/>
          </a:p>
          <a:p>
            <a:pPr algn="just"/>
            <a:r>
              <a:rPr lang="pt-BR" sz="2000" b="1"/>
              <a:t>O INAIL GARANTE TAMBÉM O REEMBOLSO DAS DESPESAS PARA OS TRATAMENTOS TERMAIS E CLIMÁTICOS. </a:t>
            </a:r>
          </a:p>
          <a:p>
            <a:pPr algn="just"/>
            <a:r>
              <a:rPr lang="pt-BR" sz="2000" b="1"/>
              <a:t>O INAIL REEMBOLSA AS DESPESAS DE VIAGEM E ALOJAMENTO EM HOTEL AO TRABALHADOR E EVENTUAL ACOMPANHANTE, SEGUNDO UMA TABELA DE TARIFAS CONVENIADAS. </a:t>
            </a:r>
          </a:p>
          <a:p>
            <a:pPr algn="just"/>
            <a:r>
              <a:rPr lang="pt-BR" sz="2000" b="1"/>
              <a:t/>
            </a:r>
            <a:br>
              <a:rPr lang="pt-BR" sz="2000" b="1"/>
            </a:br>
            <a:r>
              <a:rPr lang="pt-BR" sz="2000" b="1"/>
              <a:t>O TRABALHADOR TEM DIREITO AO REEMBOLSO, APRESENTANDO ATESTADO MÉDICO APROPRIADO, QUE COMPROVE A NECESSIDADE DO TRATAMENTO TERMAL E PRÉVIO CONSENTIMENTO DO SERVIÇO LOCAL DE SAÚDE.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3"/>
          <p:cNvSpPr>
            <a:spLocks noChangeArrowheads="1"/>
          </p:cNvSpPr>
          <p:nvPr/>
        </p:nvSpPr>
        <p:spPr bwMode="auto">
          <a:xfrm>
            <a:off x="142875" y="1268413"/>
            <a:ext cx="6157913" cy="5184775"/>
          </a:xfrm>
          <a:prstGeom prst="rect">
            <a:avLst/>
          </a:prstGeom>
          <a:noFill/>
          <a:ln w="9525">
            <a:noFill/>
            <a:miter lim="800000"/>
            <a:headEnd/>
            <a:tailEnd/>
          </a:ln>
        </p:spPr>
        <p:txBody>
          <a:bodyPr/>
          <a:lstStyle/>
          <a:p>
            <a:pPr indent="12700">
              <a:spcBef>
                <a:spcPct val="20000"/>
              </a:spcBef>
            </a:pPr>
            <a:r>
              <a:rPr lang="pt-BR" altLang="it-IT" sz="2000" b="1"/>
              <a:t>1) DANO </a:t>
            </a:r>
            <a:r>
              <a:rPr lang="pt-BR" altLang="it-IT" sz="2000" b="1" u="sng"/>
              <a:t>BIOLÓGICO</a:t>
            </a:r>
            <a:r>
              <a:rPr lang="pt-BR" altLang="it-IT" sz="2000" b="1"/>
              <a:t> DE 0% A 5%</a:t>
            </a:r>
          </a:p>
          <a:p>
            <a:pPr indent="12700">
              <a:spcBef>
                <a:spcPct val="20000"/>
              </a:spcBef>
            </a:pPr>
            <a:r>
              <a:rPr lang="pt-BR" altLang="it-IT" sz="2000" b="1"/>
              <a:t>2) DANO </a:t>
            </a:r>
            <a:r>
              <a:rPr lang="pt-BR" altLang="it-IT" sz="2000" b="1" u="sng"/>
              <a:t>BIOLÓGICO</a:t>
            </a:r>
            <a:r>
              <a:rPr lang="pt-BR" altLang="it-IT" sz="2000" b="1"/>
              <a:t> DE 6% A 100% NO CASO DE QUANTIFICAÇÃO ECONÔMICA DIFERENTE ENTRE AS TABELAS INAIL E A RESPONSABILIDADE CIVIL</a:t>
            </a:r>
          </a:p>
          <a:p>
            <a:pPr indent="12700">
              <a:spcBef>
                <a:spcPct val="20000"/>
              </a:spcBef>
            </a:pPr>
            <a:r>
              <a:rPr lang="pt-BR" altLang="it-IT" sz="2000" b="1"/>
              <a:t>3) DANO </a:t>
            </a:r>
            <a:r>
              <a:rPr lang="pt-BR" altLang="it-IT" sz="2000" b="1" u="sng"/>
              <a:t>PATRIMONIAL</a:t>
            </a:r>
            <a:r>
              <a:rPr lang="pt-BR" altLang="it-IT" sz="2000" b="1"/>
              <a:t> DE 0% A 15%</a:t>
            </a:r>
          </a:p>
          <a:p>
            <a:pPr indent="12700">
              <a:spcBef>
                <a:spcPct val="20000"/>
              </a:spcBef>
            </a:pPr>
            <a:r>
              <a:rPr lang="pt-BR" altLang="it-IT" sz="2000" b="1"/>
              <a:t>4) DANO </a:t>
            </a:r>
            <a:r>
              <a:rPr lang="pt-BR" altLang="it-IT" sz="2000" b="1" u="sng"/>
              <a:t>PATRIMONIAL</a:t>
            </a:r>
            <a:r>
              <a:rPr lang="pt-BR" altLang="it-IT" sz="2000" b="1"/>
              <a:t> DE 16% A 100% NO CASO DE QUANTIFICAÇÃO ECONÔMICA DIFERENTE ENTRE AS TABELAS INAIL E A RESPONSABILIDADE CIVIL</a:t>
            </a:r>
          </a:p>
          <a:p>
            <a:pPr indent="12700">
              <a:spcBef>
                <a:spcPct val="20000"/>
              </a:spcBef>
            </a:pPr>
            <a:endParaRPr lang="pt-BR" altLang="it-IT" sz="2000" b="1"/>
          </a:p>
          <a:p>
            <a:pPr indent="12700">
              <a:spcBef>
                <a:spcPct val="20000"/>
              </a:spcBef>
            </a:pPr>
            <a:endParaRPr lang="pt-BR" altLang="it-IT" sz="2000" b="1"/>
          </a:p>
          <a:p>
            <a:pPr indent="12700">
              <a:spcBef>
                <a:spcPct val="20000"/>
              </a:spcBef>
            </a:pPr>
            <a:r>
              <a:rPr lang="pt-BR" altLang="it-IT" sz="2000" b="1"/>
              <a:t>1) DANO BIOLÓGICO TEMPORÁRIO </a:t>
            </a:r>
          </a:p>
          <a:p>
            <a:pPr indent="12700">
              <a:spcBef>
                <a:spcPct val="20000"/>
              </a:spcBef>
            </a:pPr>
            <a:r>
              <a:rPr lang="pt-BR" altLang="it-IT" sz="2000" b="1"/>
              <a:t>2) DANO MORAL  </a:t>
            </a:r>
          </a:p>
          <a:p>
            <a:pPr indent="12700">
              <a:spcBef>
                <a:spcPct val="20000"/>
              </a:spcBef>
            </a:pPr>
            <a:r>
              <a:rPr lang="pt-BR" altLang="it-IT" sz="2000" b="1"/>
              <a:t>3) DANO EXISTENCIAL</a:t>
            </a:r>
          </a:p>
        </p:txBody>
      </p:sp>
      <p:sp>
        <p:nvSpPr>
          <p:cNvPr id="59394" name="AutoShape 4"/>
          <p:cNvSpPr>
            <a:spLocks/>
          </p:cNvSpPr>
          <p:nvPr/>
        </p:nvSpPr>
        <p:spPr bwMode="auto">
          <a:xfrm>
            <a:off x="6084888" y="1196975"/>
            <a:ext cx="431800" cy="3311525"/>
          </a:xfrm>
          <a:prstGeom prst="rightBrace">
            <a:avLst>
              <a:gd name="adj1" fmla="val 63909"/>
              <a:gd name="adj2" fmla="val 50000"/>
            </a:avLst>
          </a:prstGeom>
          <a:noFill/>
          <a:ln w="44450">
            <a:solidFill>
              <a:schemeClr val="hlink"/>
            </a:solidFill>
            <a:round/>
            <a:headEnd/>
            <a:tailEnd/>
          </a:ln>
        </p:spPr>
        <p:txBody>
          <a:bodyPr wrap="none" anchor="ctr"/>
          <a:lstStyle/>
          <a:p>
            <a:endParaRPr lang="it-IT"/>
          </a:p>
        </p:txBody>
      </p:sp>
      <p:sp>
        <p:nvSpPr>
          <p:cNvPr id="59395" name="AutoShape 4"/>
          <p:cNvSpPr>
            <a:spLocks/>
          </p:cNvSpPr>
          <p:nvPr/>
        </p:nvSpPr>
        <p:spPr bwMode="auto">
          <a:xfrm>
            <a:off x="6156325" y="5157788"/>
            <a:ext cx="288925" cy="1584325"/>
          </a:xfrm>
          <a:prstGeom prst="rightBrace">
            <a:avLst>
              <a:gd name="adj1" fmla="val 45696"/>
              <a:gd name="adj2" fmla="val 50000"/>
            </a:avLst>
          </a:prstGeom>
          <a:noFill/>
          <a:ln w="44450">
            <a:solidFill>
              <a:schemeClr val="hlink"/>
            </a:solidFill>
            <a:round/>
            <a:headEnd/>
            <a:tailEnd/>
          </a:ln>
        </p:spPr>
        <p:txBody>
          <a:bodyPr wrap="none" anchor="ctr"/>
          <a:lstStyle/>
          <a:p>
            <a:endParaRPr lang="it-IT"/>
          </a:p>
        </p:txBody>
      </p:sp>
      <p:sp>
        <p:nvSpPr>
          <p:cNvPr id="59396" name="Text Box 8"/>
          <p:cNvSpPr txBox="1">
            <a:spLocks noChangeArrowheads="1"/>
          </p:cNvSpPr>
          <p:nvPr/>
        </p:nvSpPr>
        <p:spPr bwMode="auto">
          <a:xfrm>
            <a:off x="6443663" y="1957388"/>
            <a:ext cx="2557462" cy="1616075"/>
          </a:xfrm>
          <a:prstGeom prst="rect">
            <a:avLst/>
          </a:prstGeom>
          <a:noFill/>
          <a:ln w="9525">
            <a:noFill/>
            <a:miter lim="800000"/>
            <a:headEnd/>
            <a:tailEnd/>
          </a:ln>
        </p:spPr>
        <p:txBody>
          <a:bodyPr>
            <a:spAutoFit/>
          </a:bodyPr>
          <a:lstStyle/>
          <a:p>
            <a:pPr algn="ctr">
              <a:spcBef>
                <a:spcPct val="50000"/>
              </a:spcBef>
            </a:pPr>
            <a:r>
              <a:rPr lang="pt-BR" sz="2000" b="1"/>
              <a:t>DANOS PARCIALMENTE EXCLUÍDOS DA PROTEÇÃO PREVIDENCIÁRIA</a:t>
            </a:r>
          </a:p>
        </p:txBody>
      </p:sp>
      <p:sp>
        <p:nvSpPr>
          <p:cNvPr id="59397" name="Text Box 9"/>
          <p:cNvSpPr txBox="1">
            <a:spLocks noChangeArrowheads="1"/>
          </p:cNvSpPr>
          <p:nvPr/>
        </p:nvSpPr>
        <p:spPr bwMode="auto">
          <a:xfrm>
            <a:off x="6480175" y="5053013"/>
            <a:ext cx="2663825" cy="1616075"/>
          </a:xfrm>
          <a:prstGeom prst="rect">
            <a:avLst/>
          </a:prstGeom>
          <a:noFill/>
          <a:ln w="9525">
            <a:noFill/>
            <a:miter lim="800000"/>
            <a:headEnd/>
            <a:tailEnd/>
          </a:ln>
        </p:spPr>
        <p:txBody>
          <a:bodyPr>
            <a:spAutoFit/>
          </a:bodyPr>
          <a:lstStyle/>
          <a:p>
            <a:pPr algn="ctr">
              <a:spcBef>
                <a:spcPct val="50000"/>
              </a:spcBef>
            </a:pPr>
            <a:r>
              <a:rPr lang="pt-BR" sz="2000" b="1"/>
              <a:t>DANOS COMPLETAMENTE EXCLUÍDOS DA PROTEÇÃO PREVIDENCIÁRIA</a:t>
            </a:r>
          </a:p>
        </p:txBody>
      </p:sp>
      <p:sp>
        <p:nvSpPr>
          <p:cNvPr id="59398" name="Text Box 8"/>
          <p:cNvSpPr txBox="1">
            <a:spLocks noChangeArrowheads="1"/>
          </p:cNvSpPr>
          <p:nvPr/>
        </p:nvSpPr>
        <p:spPr bwMode="auto">
          <a:xfrm>
            <a:off x="611188" y="74613"/>
            <a:ext cx="7705725" cy="822325"/>
          </a:xfrm>
          <a:prstGeom prst="rect">
            <a:avLst/>
          </a:prstGeom>
          <a:noFill/>
          <a:ln w="9525">
            <a:noFill/>
            <a:miter lim="800000"/>
            <a:headEnd/>
            <a:tailEnd/>
          </a:ln>
        </p:spPr>
        <p:txBody>
          <a:bodyPr>
            <a:spAutoFit/>
          </a:bodyPr>
          <a:lstStyle/>
          <a:p>
            <a:pPr algn="ctr">
              <a:spcBef>
                <a:spcPct val="50000"/>
              </a:spcBef>
            </a:pPr>
            <a:r>
              <a:rPr lang="pt-BR" sz="2400" b="1">
                <a:solidFill>
                  <a:srgbClr val="0000FF"/>
                </a:solidFill>
              </a:rPr>
              <a:t>AS DIFERENÇAS ENTRE A PROTEÇÃO PREVIDENCIÁRIA E A RESPONSABILIDADE CIVIL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 Box 4"/>
          <p:cNvSpPr txBox="1">
            <a:spLocks noChangeArrowheads="1"/>
          </p:cNvSpPr>
          <p:nvPr/>
        </p:nvSpPr>
        <p:spPr bwMode="auto">
          <a:xfrm>
            <a:off x="1116013" y="115888"/>
            <a:ext cx="6842125" cy="457200"/>
          </a:xfrm>
          <a:prstGeom prst="rect">
            <a:avLst/>
          </a:prstGeom>
          <a:noFill/>
          <a:ln w="9525">
            <a:noFill/>
            <a:miter lim="800000"/>
            <a:headEnd/>
            <a:tailEnd/>
          </a:ln>
        </p:spPr>
        <p:txBody>
          <a:bodyPr>
            <a:spAutoFit/>
          </a:bodyPr>
          <a:lstStyle/>
          <a:p>
            <a:pPr algn="ctr">
              <a:spcBef>
                <a:spcPct val="50000"/>
              </a:spcBef>
            </a:pPr>
            <a:r>
              <a:rPr lang="pt-BR" sz="2400" b="1">
                <a:solidFill>
                  <a:srgbClr val="0000FF"/>
                </a:solidFill>
              </a:rPr>
              <a:t>OS DANOS PARCIALMENTE EXCLUÍDOS</a:t>
            </a:r>
          </a:p>
        </p:txBody>
      </p:sp>
      <p:sp>
        <p:nvSpPr>
          <p:cNvPr id="61442" name="Text Box 5"/>
          <p:cNvSpPr txBox="1">
            <a:spLocks noChangeArrowheads="1"/>
          </p:cNvSpPr>
          <p:nvPr/>
        </p:nvSpPr>
        <p:spPr bwMode="auto">
          <a:xfrm>
            <a:off x="34925" y="804863"/>
            <a:ext cx="9109075" cy="1187450"/>
          </a:xfrm>
          <a:prstGeom prst="rect">
            <a:avLst/>
          </a:prstGeom>
          <a:noFill/>
          <a:ln w="9525">
            <a:noFill/>
            <a:miter lim="800000"/>
            <a:headEnd/>
            <a:tailEnd/>
          </a:ln>
        </p:spPr>
        <p:txBody>
          <a:bodyPr>
            <a:spAutoFit/>
          </a:bodyPr>
          <a:lstStyle/>
          <a:p>
            <a:pPr algn="ctr">
              <a:lnSpc>
                <a:spcPct val="120000"/>
              </a:lnSpc>
              <a:spcBef>
                <a:spcPct val="80000"/>
              </a:spcBef>
            </a:pPr>
            <a:r>
              <a:rPr lang="pt-BR" sz="2000" b="1"/>
              <a:t>O </a:t>
            </a:r>
            <a:r>
              <a:rPr lang="pt-BR" sz="2000" b="1" u="sng"/>
              <a:t>DANO BIOLÓGICO</a:t>
            </a:r>
            <a:r>
              <a:rPr lang="pt-BR" sz="2000" b="1"/>
              <a:t> E O </a:t>
            </a:r>
            <a:r>
              <a:rPr lang="pt-BR" sz="2000" b="1" u="sng"/>
              <a:t>DANO PATRIMONIAL</a:t>
            </a:r>
            <a:r>
              <a:rPr lang="pt-BR" sz="2000" b="1"/>
              <a:t> ESTÃO INCLUÍDOS APENAS NA COBERTURA, MAS COM ALGUMAS DIFERENÇAS EM RELAÇÃO AO SISTEMA REPARATÓRIO </a:t>
            </a:r>
          </a:p>
        </p:txBody>
      </p:sp>
      <p:sp>
        <p:nvSpPr>
          <p:cNvPr id="61443" name="Text Box 6"/>
          <p:cNvSpPr txBox="1">
            <a:spLocks noChangeArrowheads="1"/>
          </p:cNvSpPr>
          <p:nvPr/>
        </p:nvSpPr>
        <p:spPr bwMode="auto">
          <a:xfrm>
            <a:off x="71438" y="2676525"/>
            <a:ext cx="4645025" cy="1616075"/>
          </a:xfrm>
          <a:prstGeom prst="rect">
            <a:avLst/>
          </a:prstGeom>
          <a:noFill/>
          <a:ln w="9525">
            <a:noFill/>
            <a:miter lim="800000"/>
            <a:headEnd/>
            <a:tailEnd/>
          </a:ln>
        </p:spPr>
        <p:txBody>
          <a:bodyPr>
            <a:spAutoFit/>
          </a:bodyPr>
          <a:lstStyle/>
          <a:p>
            <a:r>
              <a:rPr lang="pt-BR" sz="2000" b="1"/>
              <a:t>AS TABELAS INAIL NÃO TÊM A FUNÇÃO DE REPARAR O DANO, MAS DE GARANTIR UMA PRESTAÇÃO ADEQUADA (ART. 38 CONST.)</a:t>
            </a:r>
            <a:endParaRPr lang="pt-BR" sz="2000"/>
          </a:p>
        </p:txBody>
      </p:sp>
      <p:sp>
        <p:nvSpPr>
          <p:cNvPr id="61444" name="Text Box 7"/>
          <p:cNvSpPr txBox="1">
            <a:spLocks noChangeArrowheads="1"/>
          </p:cNvSpPr>
          <p:nvPr/>
        </p:nvSpPr>
        <p:spPr bwMode="auto">
          <a:xfrm>
            <a:off x="323850" y="4837113"/>
            <a:ext cx="8567738" cy="1616075"/>
          </a:xfrm>
          <a:prstGeom prst="rect">
            <a:avLst/>
          </a:prstGeom>
          <a:noFill/>
          <a:ln w="9525">
            <a:noFill/>
            <a:miter lim="800000"/>
            <a:headEnd/>
            <a:tailEnd/>
          </a:ln>
        </p:spPr>
        <p:txBody>
          <a:bodyPr>
            <a:spAutoFit/>
          </a:bodyPr>
          <a:lstStyle/>
          <a:p>
            <a:pPr algn="ctr"/>
            <a:r>
              <a:rPr lang="pt-BR" sz="2000" b="1"/>
              <a:t>A MESMA LESÃO PODE PORTANTO RECEBER AVALIAÇÃO ECONÔMICA MUITO DIFERENTE DO INAIL E DO JUIZ CIVIL.</a:t>
            </a:r>
          </a:p>
          <a:p>
            <a:pPr algn="ctr"/>
            <a:endParaRPr lang="pt-BR" sz="2000" b="1"/>
          </a:p>
          <a:p>
            <a:pPr algn="ctr"/>
            <a:r>
              <a:rPr lang="pt-BR" sz="2000" b="1"/>
              <a:t>A REPARAÇÃO CIVIL DO DANO BIOLÓGICO E PATRIMONIAL SUPERA, COM FREQUÊNCIA , A INDENIZAÇÃO PAGA PELO INAIL </a:t>
            </a:r>
            <a:endParaRPr lang="pt-BR" sz="2000"/>
          </a:p>
        </p:txBody>
      </p:sp>
      <p:sp>
        <p:nvSpPr>
          <p:cNvPr id="61445" name="Text Box 8"/>
          <p:cNvSpPr txBox="1">
            <a:spLocks noChangeArrowheads="1"/>
          </p:cNvSpPr>
          <p:nvPr/>
        </p:nvSpPr>
        <p:spPr bwMode="auto">
          <a:xfrm>
            <a:off x="4643438" y="2676525"/>
            <a:ext cx="4392612" cy="1616075"/>
          </a:xfrm>
          <a:prstGeom prst="rect">
            <a:avLst/>
          </a:prstGeom>
          <a:noFill/>
          <a:ln w="9525">
            <a:noFill/>
            <a:miter lim="800000"/>
            <a:headEnd/>
            <a:tailEnd/>
          </a:ln>
        </p:spPr>
        <p:txBody>
          <a:bodyPr>
            <a:spAutoFit/>
          </a:bodyPr>
          <a:lstStyle/>
          <a:p>
            <a:pPr algn="just"/>
            <a:r>
              <a:rPr lang="pt-BR" sz="2000" b="1"/>
              <a:t>OS VALORES ECONÔMICOS DAS TABELAS INAIL DEVEM GARANTIR O EQUILÍBRIO ENTRE RECEITAS CONTRIBUTIVAS E PRESTAÇÕES </a:t>
            </a:r>
            <a:endParaRPr lang="pt-BR" sz="2000"/>
          </a:p>
        </p:txBody>
      </p:sp>
      <p:sp>
        <p:nvSpPr>
          <p:cNvPr id="61446" name="AutoShape 3"/>
          <p:cNvSpPr>
            <a:spLocks noChangeArrowheads="1"/>
          </p:cNvSpPr>
          <p:nvPr/>
        </p:nvSpPr>
        <p:spPr bwMode="auto">
          <a:xfrm rot="8424318">
            <a:off x="2051050" y="2190750"/>
            <a:ext cx="1079500" cy="360363"/>
          </a:xfrm>
          <a:prstGeom prst="rightArrow">
            <a:avLst>
              <a:gd name="adj1" fmla="val 50000"/>
              <a:gd name="adj2" fmla="val 74890"/>
            </a:avLst>
          </a:prstGeom>
          <a:solidFill>
            <a:srgbClr val="FFFF00"/>
          </a:solidFill>
          <a:ln w="9525">
            <a:solidFill>
              <a:schemeClr val="tx1"/>
            </a:solidFill>
            <a:miter lim="800000"/>
            <a:headEnd/>
            <a:tailEnd/>
          </a:ln>
        </p:spPr>
        <p:txBody>
          <a:bodyPr rot="10800000" wrap="none" anchor="ctr"/>
          <a:lstStyle/>
          <a:p>
            <a:endParaRPr lang="it-IT"/>
          </a:p>
        </p:txBody>
      </p:sp>
      <p:sp>
        <p:nvSpPr>
          <p:cNvPr id="61447" name="AutoShape 3"/>
          <p:cNvSpPr>
            <a:spLocks noChangeArrowheads="1"/>
          </p:cNvSpPr>
          <p:nvPr/>
        </p:nvSpPr>
        <p:spPr bwMode="auto">
          <a:xfrm rot="2551728">
            <a:off x="5724525" y="2205038"/>
            <a:ext cx="1008063" cy="360362"/>
          </a:xfrm>
          <a:prstGeom prst="rightArrow">
            <a:avLst>
              <a:gd name="adj1" fmla="val 50000"/>
              <a:gd name="adj2" fmla="val 69934"/>
            </a:avLst>
          </a:prstGeom>
          <a:solidFill>
            <a:srgbClr val="FFFF00"/>
          </a:solidFill>
          <a:ln w="9525">
            <a:solidFill>
              <a:schemeClr val="tx1"/>
            </a:solidFill>
            <a:miter lim="800000"/>
            <a:headEnd/>
            <a:tailEnd/>
          </a:ln>
        </p:spPr>
        <p:txBody>
          <a:bodyPr wrap="none" anchor="ctr"/>
          <a:lstStyle/>
          <a:p>
            <a:endParaRPr lang="it-IT"/>
          </a:p>
        </p:txBody>
      </p:sp>
      <p:sp>
        <p:nvSpPr>
          <p:cNvPr id="61448" name="AutoShape 4"/>
          <p:cNvSpPr>
            <a:spLocks/>
          </p:cNvSpPr>
          <p:nvPr/>
        </p:nvSpPr>
        <p:spPr bwMode="auto">
          <a:xfrm rot="5400000">
            <a:off x="4391025" y="152400"/>
            <a:ext cx="431800" cy="8712200"/>
          </a:xfrm>
          <a:prstGeom prst="rightBrace">
            <a:avLst>
              <a:gd name="adj1" fmla="val 168137"/>
              <a:gd name="adj2" fmla="val 50000"/>
            </a:avLst>
          </a:prstGeom>
          <a:noFill/>
          <a:ln w="44450">
            <a:solidFill>
              <a:schemeClr val="tx1"/>
            </a:solidFill>
            <a:round/>
            <a:headEnd/>
            <a:tailEnd/>
          </a:ln>
        </p:spPr>
        <p:txBody>
          <a:bodyPr wrap="none" anchor="ctr"/>
          <a:lstStyle/>
          <a:p>
            <a:endParaRPr lang="it-IT"/>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ext Box 5"/>
          <p:cNvSpPr txBox="1">
            <a:spLocks noChangeArrowheads="1"/>
          </p:cNvSpPr>
          <p:nvPr/>
        </p:nvSpPr>
        <p:spPr bwMode="auto">
          <a:xfrm>
            <a:off x="1185863" y="92075"/>
            <a:ext cx="6770687" cy="457200"/>
          </a:xfrm>
          <a:prstGeom prst="rect">
            <a:avLst/>
          </a:prstGeom>
          <a:noFill/>
          <a:ln w="9525">
            <a:noFill/>
            <a:miter lim="800000"/>
            <a:headEnd/>
            <a:tailEnd/>
          </a:ln>
        </p:spPr>
        <p:txBody>
          <a:bodyPr>
            <a:spAutoFit/>
          </a:bodyPr>
          <a:lstStyle/>
          <a:p>
            <a:pPr algn="ctr">
              <a:spcBef>
                <a:spcPct val="50000"/>
              </a:spcBef>
            </a:pPr>
            <a:r>
              <a:rPr lang="pt-BR" sz="2400" b="1">
                <a:solidFill>
                  <a:srgbClr val="0000FF"/>
                </a:solidFill>
              </a:rPr>
              <a:t>OS DANOS  COMPLETAMENTE EXCLUÍDOS</a:t>
            </a:r>
          </a:p>
        </p:txBody>
      </p:sp>
      <p:sp>
        <p:nvSpPr>
          <p:cNvPr id="62466" name="Text Box 6"/>
          <p:cNvSpPr txBox="1">
            <a:spLocks noChangeArrowheads="1"/>
          </p:cNvSpPr>
          <p:nvPr/>
        </p:nvSpPr>
        <p:spPr bwMode="auto">
          <a:xfrm>
            <a:off x="71438" y="557213"/>
            <a:ext cx="8964612" cy="6184900"/>
          </a:xfrm>
          <a:prstGeom prst="rect">
            <a:avLst/>
          </a:prstGeom>
          <a:noFill/>
          <a:ln w="9525">
            <a:noFill/>
            <a:miter lim="800000"/>
            <a:headEnd/>
            <a:tailEnd/>
          </a:ln>
        </p:spPr>
        <p:txBody>
          <a:bodyPr>
            <a:spAutoFit/>
          </a:bodyPr>
          <a:lstStyle/>
          <a:p>
            <a:pPr algn="just">
              <a:lnSpc>
                <a:spcPct val="110000"/>
              </a:lnSpc>
              <a:spcBef>
                <a:spcPct val="80000"/>
              </a:spcBef>
            </a:pPr>
            <a:r>
              <a:rPr lang="pt-BR" sz="2000" b="1"/>
              <a:t>O </a:t>
            </a:r>
            <a:r>
              <a:rPr lang="pt-BR" sz="2000" b="1" u="sng"/>
              <a:t>DANO BIOLÓGICO TEMPORÁRIO</a:t>
            </a:r>
            <a:r>
              <a:rPr lang="pt-BR" sz="2000" b="1"/>
              <a:t> FICA COMPLETAMENTE EXCLUÍDO DA COBERTURA, POIS A INDENIZAÇÃO TEMPORÁRIA CONTINUA SENDO CALCULADA NA BASE DA REMUNERAÇÃO PERCEBIDA. </a:t>
            </a:r>
          </a:p>
          <a:p>
            <a:pPr algn="just">
              <a:lnSpc>
                <a:spcPct val="110000"/>
              </a:lnSpc>
              <a:spcBef>
                <a:spcPct val="80000"/>
              </a:spcBef>
            </a:pPr>
            <a:r>
              <a:rPr lang="pt-BR" sz="2000" b="1"/>
              <a:t>O </a:t>
            </a:r>
            <a:r>
              <a:rPr lang="pt-BR" sz="2000" b="1" u="sng"/>
              <a:t>DANO MORAL</a:t>
            </a:r>
            <a:r>
              <a:rPr lang="pt-BR" sz="2000" b="1"/>
              <a:t> É RECONHECIDO PELO ART. 2059 DO CÓDIGO CIVIL E COMPENSA A DOR SOFRIDA PELA LESÃO </a:t>
            </a:r>
          </a:p>
          <a:p>
            <a:pPr algn="just">
              <a:lnSpc>
                <a:spcPct val="110000"/>
              </a:lnSpc>
              <a:spcBef>
                <a:spcPct val="80000"/>
              </a:spcBef>
            </a:pPr>
            <a:r>
              <a:rPr lang="pt-BR" sz="2000" b="1"/>
              <a:t>O </a:t>
            </a:r>
            <a:r>
              <a:rPr lang="pt-BR" sz="2000" b="1" u="sng"/>
              <a:t>DANO EXISTENCIAL</a:t>
            </a:r>
            <a:r>
              <a:rPr lang="pt-BR" sz="2000" b="1"/>
              <a:t> FOI RECONHECIDO PELOS TRIBUNAIS SUPREMOS COMO MAIS UMA HIPÓTESE DE DANO NÃO PATRIMONIAL QUE REPARA A LESÃO CAUSADA AOS OUTROS DIREITOS FUNDAMENTAIS DA PESSOA, TUTELADOS PELA CONSTITUIÇÃO (AO DIREITO DE RELAÇÃO E ÀS ATIVIDADES QUE REALIZEM A PERSONALIDADE) (TRIB. CONST. N. 233/2003 E SUPR. TRIB. N. 8827, 8828/2003; N. 26972/2008).</a:t>
            </a:r>
          </a:p>
          <a:p>
            <a:pPr algn="just">
              <a:lnSpc>
                <a:spcPct val="110000"/>
              </a:lnSpc>
              <a:spcBef>
                <a:spcPct val="80000"/>
              </a:spcBef>
            </a:pPr>
            <a:r>
              <a:rPr lang="en-GB" sz="2000" b="1"/>
              <a:t>NO ACÓRDÃO</a:t>
            </a:r>
            <a:r>
              <a:rPr lang="en-GB" sz="2000"/>
              <a:t> </a:t>
            </a:r>
            <a:r>
              <a:rPr lang="en-GB" sz="2000" b="1"/>
              <a:t>N. </a:t>
            </a:r>
            <a:r>
              <a:rPr lang="pt-BR" sz="2000" b="1"/>
              <a:t>26972/2008</a:t>
            </a:r>
            <a:r>
              <a:rPr lang="en-GB" sz="2000"/>
              <a:t> </a:t>
            </a:r>
            <a:r>
              <a:rPr lang="pt-BR" altLang="zh-CN" sz="2000" b="1"/>
              <a:t>DA CASSAÇÃO DA ITÁLIA, O DANO NÃO PATRIMONIAL FOI DEFINIDO PELOS JUÍZES COMO CATEGORIA UNITÁRIA NÃO SUSCEPTÍVEL DE DISTINÇÃO NOS DIVERSOS COMPONENTES DO DANO MORAL, BIOLÓGICO E EXISTENCIAL</a:t>
            </a:r>
            <a:r>
              <a:rPr lang="it-IT" altLang="zh-CN" sz="2000"/>
              <a:t>.</a:t>
            </a:r>
            <a:endParaRPr lang="pt-BR" sz="20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a:xfrm>
            <a:off x="1385888" y="693738"/>
            <a:ext cx="6642100" cy="863600"/>
          </a:xfrm>
        </p:spPr>
        <p:txBody>
          <a:bodyPr anchor="t"/>
          <a:lstStyle/>
          <a:p>
            <a:pPr eaLnBrk="1" hangingPunct="1">
              <a:lnSpc>
                <a:spcPct val="90000"/>
              </a:lnSpc>
            </a:pPr>
            <a:r>
              <a:rPr lang="pt-BR" sz="2400" b="1" smtClean="0">
                <a:latin typeface="Arial" charset="0"/>
              </a:rPr>
              <a:t>ART. 2-210 T.U. (D.P.R. N. 1124/1965)</a:t>
            </a:r>
            <a:r>
              <a:rPr lang="it-IT" sz="2400" b="1" smtClean="0">
                <a:latin typeface="Arial" charset="0"/>
              </a:rPr>
              <a:t> </a:t>
            </a:r>
            <a:br>
              <a:rPr lang="it-IT" sz="2400" b="1" smtClean="0">
                <a:latin typeface="Arial" charset="0"/>
              </a:rPr>
            </a:br>
            <a:endParaRPr lang="it-IT" sz="2400" smtClean="0">
              <a:latin typeface="Arial" charset="0"/>
            </a:endParaRPr>
          </a:p>
        </p:txBody>
      </p:sp>
      <p:sp>
        <p:nvSpPr>
          <p:cNvPr id="16386" name="Text Box 3"/>
          <p:cNvSpPr txBox="1">
            <a:spLocks noChangeArrowheads="1"/>
          </p:cNvSpPr>
          <p:nvPr/>
        </p:nvSpPr>
        <p:spPr bwMode="auto">
          <a:xfrm>
            <a:off x="871538" y="0"/>
            <a:ext cx="7345362" cy="519113"/>
          </a:xfrm>
          <a:prstGeom prst="rect">
            <a:avLst/>
          </a:prstGeom>
          <a:noFill/>
          <a:ln w="9525">
            <a:noFill/>
            <a:miter lim="800000"/>
            <a:headEnd/>
            <a:tailEnd/>
          </a:ln>
        </p:spPr>
        <p:txBody>
          <a:bodyPr>
            <a:spAutoFit/>
          </a:bodyPr>
          <a:lstStyle/>
          <a:p>
            <a:pPr algn="ctr">
              <a:spcBef>
                <a:spcPct val="50000"/>
              </a:spcBef>
            </a:pPr>
            <a:r>
              <a:rPr lang="pt-BR" sz="2800" b="1">
                <a:solidFill>
                  <a:srgbClr val="0000FF"/>
                </a:solidFill>
              </a:rPr>
              <a:t>DEFINIÇÃO DE ACIDENTE DE TRABALHO</a:t>
            </a:r>
          </a:p>
        </p:txBody>
      </p:sp>
      <p:sp>
        <p:nvSpPr>
          <p:cNvPr id="16387" name="Text Box 6"/>
          <p:cNvSpPr txBox="1">
            <a:spLocks noChangeArrowheads="1"/>
          </p:cNvSpPr>
          <p:nvPr/>
        </p:nvSpPr>
        <p:spPr bwMode="auto">
          <a:xfrm>
            <a:off x="250825" y="1700213"/>
            <a:ext cx="8642350" cy="3670300"/>
          </a:xfrm>
          <a:prstGeom prst="rect">
            <a:avLst/>
          </a:prstGeom>
          <a:noFill/>
          <a:ln w="9525">
            <a:noFill/>
            <a:miter lim="800000"/>
            <a:headEnd/>
            <a:tailEnd/>
          </a:ln>
        </p:spPr>
        <p:txBody>
          <a:bodyPr>
            <a:spAutoFit/>
          </a:bodyPr>
          <a:lstStyle/>
          <a:p>
            <a:pPr algn="just">
              <a:lnSpc>
                <a:spcPct val="140000"/>
              </a:lnSpc>
              <a:spcBef>
                <a:spcPct val="50000"/>
              </a:spcBef>
            </a:pPr>
            <a:r>
              <a:rPr lang="pt-BR" sz="2400" b="1"/>
              <a:t>“</a:t>
            </a:r>
            <a:r>
              <a:rPr lang="pt-BR" sz="2400" b="1" i="1"/>
              <a:t>O SEGURO INCLUI TODOS OS CASOS DE ACIDENTE OCORRIDOS POR </a:t>
            </a:r>
            <a:r>
              <a:rPr lang="pt-BR" sz="2400" b="1" i="1" u="sng"/>
              <a:t>CAUSA VIOLENTA</a:t>
            </a:r>
            <a:r>
              <a:rPr lang="pt-BR" sz="2400" b="1" i="1"/>
              <a:t> PELO</a:t>
            </a:r>
            <a:r>
              <a:rPr lang="pt-BR" sz="2400" b="1" i="1">
                <a:solidFill>
                  <a:srgbClr val="FF0000"/>
                </a:solidFill>
              </a:rPr>
              <a:t> </a:t>
            </a:r>
            <a:r>
              <a:rPr lang="pt-BR" sz="2400" b="1" i="1" u="sng"/>
              <a:t>EXERCÍCIO DO TRABALHO</a:t>
            </a:r>
            <a:r>
              <a:rPr lang="pt-BR" sz="2400" b="1" i="1"/>
              <a:t>, PROVOCANDO MORTE OU PERDA PERMANENTE DA CAPACIDADE DE TRABALHO, ABSOLUTA OU PARCIAL, OU UMA INCAPACIDADE TEMPORÁRIA ABSOLUTA QUE IMPLIQUE A ABSTENÇÃO DO TRABALHO POR</a:t>
            </a:r>
            <a:r>
              <a:rPr lang="pt-BR" sz="2400" b="1" i="1">
                <a:solidFill>
                  <a:srgbClr val="FF0000"/>
                </a:solidFill>
              </a:rPr>
              <a:t> </a:t>
            </a:r>
            <a:r>
              <a:rPr lang="pt-BR" sz="2400" b="1" i="1"/>
              <a:t>MAIS DE TRÊS DIAS</a:t>
            </a:r>
            <a:r>
              <a:rPr lang="pt-BR" sz="2400" b="1"/>
              <a:t>”</a:t>
            </a:r>
            <a:endParaRPr lang="en-GB" sz="2400" b="1"/>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idx="4294967295"/>
          </p:nvPr>
        </p:nvSpPr>
        <p:spPr>
          <a:xfrm>
            <a:off x="323850" y="333375"/>
            <a:ext cx="8497888" cy="1223963"/>
          </a:xfrm>
        </p:spPr>
        <p:txBody>
          <a:bodyPr/>
          <a:lstStyle/>
          <a:p>
            <a:pPr eaLnBrk="1" hangingPunct="1"/>
            <a:r>
              <a:rPr lang="pt-BR" altLang="it-IT" sz="2400" b="1" smtClean="0">
                <a:solidFill>
                  <a:srgbClr val="0000FF"/>
                </a:solidFill>
                <a:latin typeface="Arial" charset="0"/>
              </a:rPr>
              <a:t>A EXONERAÇÃO DA RESPONSABILIDADE CIVIL DO EMPREGADOR </a:t>
            </a:r>
            <a:br>
              <a:rPr lang="pt-BR" altLang="it-IT" sz="2400" b="1" smtClean="0">
                <a:solidFill>
                  <a:srgbClr val="0000FF"/>
                </a:solidFill>
                <a:latin typeface="Arial" charset="0"/>
              </a:rPr>
            </a:br>
            <a:r>
              <a:rPr lang="pt-BR" altLang="it-IT" sz="2400" b="1" smtClean="0">
                <a:solidFill>
                  <a:srgbClr val="0000FF"/>
                </a:solidFill>
                <a:latin typeface="Arial" charset="0"/>
              </a:rPr>
              <a:t> </a:t>
            </a:r>
            <a:br>
              <a:rPr lang="pt-BR" altLang="it-IT" sz="2400" b="1" smtClean="0">
                <a:solidFill>
                  <a:srgbClr val="0000FF"/>
                </a:solidFill>
                <a:latin typeface="Arial" charset="0"/>
              </a:rPr>
            </a:br>
            <a:endParaRPr lang="pt-BR" altLang="it-IT" sz="2400" b="1" smtClean="0">
              <a:solidFill>
                <a:srgbClr val="0000FF"/>
              </a:solidFill>
              <a:latin typeface="Arial" charset="0"/>
            </a:endParaRPr>
          </a:p>
        </p:txBody>
      </p:sp>
      <p:sp>
        <p:nvSpPr>
          <p:cNvPr id="63490" name="Rectangle 3"/>
          <p:cNvSpPr>
            <a:spLocks noGrp="1" noChangeArrowheads="1"/>
          </p:cNvSpPr>
          <p:nvPr>
            <p:ph type="body" idx="4294967295"/>
          </p:nvPr>
        </p:nvSpPr>
        <p:spPr>
          <a:xfrm>
            <a:off x="0" y="1557338"/>
            <a:ext cx="9144000" cy="1727200"/>
          </a:xfrm>
        </p:spPr>
        <p:txBody>
          <a:bodyPr/>
          <a:lstStyle/>
          <a:p>
            <a:pPr algn="ctr" eaLnBrk="1" hangingPunct="1">
              <a:lnSpc>
                <a:spcPct val="90000"/>
              </a:lnSpc>
              <a:buFont typeface="Arial" charset="0"/>
              <a:buNone/>
            </a:pPr>
            <a:r>
              <a:rPr lang="pt-BR" altLang="it-IT" sz="2800" b="1" smtClean="0"/>
              <a:t>“</a:t>
            </a:r>
            <a:r>
              <a:rPr lang="pt-BR" altLang="it-IT" sz="2800" b="1" i="1" smtClean="0"/>
              <a:t>O SEGURO, REALIZADO SEGUNDO O DISPOSTO NO PRESENTE DECRETO, EXONERA O EMPREGADOR DA RESPONSABILIDADE CIVIL POR ACIDENTES DE TRABALHO</a:t>
            </a:r>
            <a:r>
              <a:rPr lang="pt-BR" altLang="it-IT" sz="2800" b="1" smtClean="0"/>
              <a:t>”</a:t>
            </a:r>
          </a:p>
          <a:p>
            <a:pPr algn="ctr" eaLnBrk="1" hangingPunct="1">
              <a:lnSpc>
                <a:spcPct val="90000"/>
              </a:lnSpc>
              <a:buFont typeface="Arial" charset="0"/>
              <a:buNone/>
            </a:pPr>
            <a:r>
              <a:rPr lang="pt-BR" altLang="it-IT" sz="2000" b="1" smtClean="0">
                <a:latin typeface="Arial" charset="0"/>
              </a:rPr>
              <a:t>(ART. 10, inciso 1, TU)</a:t>
            </a:r>
            <a:r>
              <a:rPr lang="pt-BR" altLang="it-IT" sz="2000" b="1" smtClean="0"/>
              <a:t> </a:t>
            </a:r>
          </a:p>
        </p:txBody>
      </p:sp>
      <p:sp>
        <p:nvSpPr>
          <p:cNvPr id="63491" name="AutoShape 5"/>
          <p:cNvSpPr>
            <a:spLocks noChangeArrowheads="1"/>
          </p:cNvSpPr>
          <p:nvPr/>
        </p:nvSpPr>
        <p:spPr bwMode="auto">
          <a:xfrm>
            <a:off x="4284663" y="3500438"/>
            <a:ext cx="503237" cy="1152525"/>
          </a:xfrm>
          <a:prstGeom prst="downArrow">
            <a:avLst>
              <a:gd name="adj1" fmla="val 50000"/>
              <a:gd name="adj2" fmla="val 57256"/>
            </a:avLst>
          </a:prstGeom>
          <a:solidFill>
            <a:srgbClr val="FFFF00"/>
          </a:solidFill>
          <a:ln w="9525">
            <a:solidFill>
              <a:schemeClr val="tx1"/>
            </a:solidFill>
            <a:miter lim="800000"/>
            <a:headEnd/>
            <a:tailEnd/>
          </a:ln>
        </p:spPr>
        <p:txBody>
          <a:bodyPr wrap="none" anchor="ctr"/>
          <a:lstStyle/>
          <a:p>
            <a:endParaRPr lang="en-GB"/>
          </a:p>
        </p:txBody>
      </p:sp>
      <p:sp>
        <p:nvSpPr>
          <p:cNvPr id="63492" name="Text Box 6"/>
          <p:cNvSpPr txBox="1">
            <a:spLocks noChangeArrowheads="1"/>
          </p:cNvSpPr>
          <p:nvPr/>
        </p:nvSpPr>
        <p:spPr bwMode="auto">
          <a:xfrm>
            <a:off x="0" y="4941888"/>
            <a:ext cx="8820150" cy="1384300"/>
          </a:xfrm>
          <a:prstGeom prst="rect">
            <a:avLst/>
          </a:prstGeom>
          <a:noFill/>
          <a:ln w="9525">
            <a:noFill/>
            <a:miter lim="800000"/>
            <a:headEnd/>
            <a:tailEnd/>
          </a:ln>
        </p:spPr>
        <p:txBody>
          <a:bodyPr>
            <a:spAutoFit/>
          </a:bodyPr>
          <a:lstStyle/>
          <a:p>
            <a:pPr algn="ctr">
              <a:spcBef>
                <a:spcPct val="50000"/>
              </a:spcBef>
            </a:pPr>
            <a:r>
              <a:rPr lang="pt-BR" altLang="it-IT" sz="2400" b="1"/>
              <a:t>SOLUÇÃO TRANSACIONAL</a:t>
            </a:r>
            <a:r>
              <a:rPr lang="pt-BR" altLang="it-IT" sz="2400"/>
              <a:t>: </a:t>
            </a:r>
          </a:p>
          <a:p>
            <a:pPr algn="ctr">
              <a:spcBef>
                <a:spcPct val="50000"/>
              </a:spcBef>
            </a:pPr>
            <a:r>
              <a:rPr lang="pt-BR" altLang="it-IT" sz="2400"/>
              <a:t>A COBERTURA DO SEGURO SUBSTITUI O DIREITO À REPARAÇÃO DO DANO</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idx="4294967295"/>
          </p:nvPr>
        </p:nvSpPr>
        <p:spPr>
          <a:xfrm>
            <a:off x="457200" y="274638"/>
            <a:ext cx="8229600" cy="561975"/>
          </a:xfrm>
        </p:spPr>
        <p:txBody>
          <a:bodyPr/>
          <a:lstStyle/>
          <a:p>
            <a:pPr eaLnBrk="1" hangingPunct="1"/>
            <a:r>
              <a:rPr lang="pt-BR" altLang="it-IT" sz="2400" b="1" smtClean="0">
                <a:latin typeface="Arial" charset="0"/>
              </a:rPr>
              <a:t>EXCEÇÃO À REGRA DE EXONERAÇÃO</a:t>
            </a:r>
          </a:p>
        </p:txBody>
      </p:sp>
      <p:sp>
        <p:nvSpPr>
          <p:cNvPr id="65538" name="AutoShape 4"/>
          <p:cNvSpPr>
            <a:spLocks noChangeArrowheads="1"/>
          </p:cNvSpPr>
          <p:nvPr/>
        </p:nvSpPr>
        <p:spPr bwMode="auto">
          <a:xfrm>
            <a:off x="4140200" y="908050"/>
            <a:ext cx="503238" cy="1008063"/>
          </a:xfrm>
          <a:prstGeom prst="downArrow">
            <a:avLst>
              <a:gd name="adj1" fmla="val 50000"/>
              <a:gd name="adj2" fmla="val 50079"/>
            </a:avLst>
          </a:prstGeom>
          <a:solidFill>
            <a:srgbClr val="FFFF00"/>
          </a:solidFill>
          <a:ln w="9525">
            <a:solidFill>
              <a:schemeClr val="tx1"/>
            </a:solidFill>
            <a:miter lim="800000"/>
            <a:headEnd/>
            <a:tailEnd/>
          </a:ln>
        </p:spPr>
        <p:txBody>
          <a:bodyPr wrap="none" anchor="ctr"/>
          <a:lstStyle/>
          <a:p>
            <a:endParaRPr lang="en-GB"/>
          </a:p>
        </p:txBody>
      </p:sp>
      <p:sp>
        <p:nvSpPr>
          <p:cNvPr id="65539" name="Text Box 5"/>
          <p:cNvSpPr txBox="1">
            <a:spLocks noChangeArrowheads="1"/>
          </p:cNvSpPr>
          <p:nvPr/>
        </p:nvSpPr>
        <p:spPr bwMode="auto">
          <a:xfrm>
            <a:off x="0" y="2060575"/>
            <a:ext cx="9144000" cy="1735138"/>
          </a:xfrm>
          <a:prstGeom prst="rect">
            <a:avLst/>
          </a:prstGeom>
          <a:noFill/>
          <a:ln w="9525">
            <a:noFill/>
            <a:miter lim="800000"/>
            <a:headEnd/>
            <a:tailEnd/>
          </a:ln>
        </p:spPr>
        <p:txBody>
          <a:bodyPr>
            <a:spAutoFit/>
          </a:bodyPr>
          <a:lstStyle/>
          <a:p>
            <a:pPr algn="ctr">
              <a:spcBef>
                <a:spcPct val="50000"/>
              </a:spcBef>
            </a:pPr>
            <a:r>
              <a:rPr lang="pt-BR" altLang="it-IT" sz="2400" b="1"/>
              <a:t>CONDENAÇÃO PENAL POR CRIME QUE ORIGINA AÇÃO PENAL EX-OFFICIO</a:t>
            </a:r>
          </a:p>
          <a:p>
            <a:pPr algn="ctr">
              <a:spcBef>
                <a:spcPct val="50000"/>
              </a:spcBef>
            </a:pPr>
            <a:r>
              <a:rPr lang="pt-BR" altLang="it-IT" sz="2400" b="1"/>
              <a:t>FINALIDADE:</a:t>
            </a:r>
            <a:r>
              <a:rPr lang="pt-BR" altLang="it-IT" sz="2400"/>
              <a:t> </a:t>
            </a:r>
            <a:r>
              <a:rPr lang="pt-BR" altLang="it-IT" sz="2400" b="1"/>
              <a:t>EVITAR A IMPUNIDADE DO EMPREGADOR NOS CASOS MAIS GRAVES E DE  ALARME SOCIAL</a:t>
            </a:r>
          </a:p>
        </p:txBody>
      </p:sp>
      <p:sp>
        <p:nvSpPr>
          <p:cNvPr id="65540" name="AutoShape 6"/>
          <p:cNvSpPr>
            <a:spLocks noChangeArrowheads="1"/>
          </p:cNvSpPr>
          <p:nvPr/>
        </p:nvSpPr>
        <p:spPr bwMode="auto">
          <a:xfrm>
            <a:off x="4140200" y="3789363"/>
            <a:ext cx="503238" cy="1295400"/>
          </a:xfrm>
          <a:prstGeom prst="downArrow">
            <a:avLst>
              <a:gd name="adj1" fmla="val 50000"/>
              <a:gd name="adj2" fmla="val 64353"/>
            </a:avLst>
          </a:prstGeom>
          <a:solidFill>
            <a:srgbClr val="FFFF00"/>
          </a:solidFill>
          <a:ln w="9525">
            <a:solidFill>
              <a:schemeClr val="tx1"/>
            </a:solidFill>
            <a:miter lim="800000"/>
            <a:headEnd/>
            <a:tailEnd/>
          </a:ln>
        </p:spPr>
        <p:txBody>
          <a:bodyPr wrap="none" anchor="ctr"/>
          <a:lstStyle/>
          <a:p>
            <a:endParaRPr lang="en-GB"/>
          </a:p>
        </p:txBody>
      </p:sp>
      <p:sp>
        <p:nvSpPr>
          <p:cNvPr id="65541" name="Text Box 7"/>
          <p:cNvSpPr txBox="1">
            <a:spLocks noChangeArrowheads="1"/>
          </p:cNvSpPr>
          <p:nvPr/>
        </p:nvSpPr>
        <p:spPr bwMode="auto">
          <a:xfrm>
            <a:off x="611188" y="5083175"/>
            <a:ext cx="7921625" cy="1370013"/>
          </a:xfrm>
          <a:prstGeom prst="rect">
            <a:avLst/>
          </a:prstGeom>
          <a:noFill/>
          <a:ln w="9525">
            <a:noFill/>
            <a:miter lim="800000"/>
            <a:headEnd/>
            <a:tailEnd/>
          </a:ln>
        </p:spPr>
        <p:txBody>
          <a:bodyPr>
            <a:spAutoFit/>
          </a:bodyPr>
          <a:lstStyle/>
          <a:p>
            <a:pPr algn="ctr">
              <a:spcBef>
                <a:spcPct val="50000"/>
              </a:spcBef>
            </a:pPr>
            <a:r>
              <a:rPr lang="pt-BR" altLang="it-IT" sz="2400" b="1"/>
              <a:t>REATIVAÇÃO DA RESPONSABILIDADE CIVIL</a:t>
            </a:r>
          </a:p>
          <a:p>
            <a:pPr algn="ctr">
              <a:spcBef>
                <a:spcPct val="50000"/>
              </a:spcBef>
            </a:pPr>
            <a:r>
              <a:rPr lang="pt-BR" altLang="it-IT" sz="2400" b="1"/>
              <a:t>(A RESPONSABILIDADE PENAL TORNA-SE PRESSUPOSTO DA RESPONSABILIDADE CIVIL)</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idx="4294967295"/>
          </p:nvPr>
        </p:nvSpPr>
        <p:spPr>
          <a:xfrm>
            <a:off x="395288" y="44450"/>
            <a:ext cx="8229600" cy="509588"/>
          </a:xfrm>
        </p:spPr>
        <p:txBody>
          <a:bodyPr/>
          <a:lstStyle/>
          <a:p>
            <a:pPr eaLnBrk="1" hangingPunct="1"/>
            <a:r>
              <a:rPr lang="pt-BR" altLang="it-IT" sz="2400" b="1" smtClean="0">
                <a:solidFill>
                  <a:srgbClr val="0000FF"/>
                </a:solidFill>
                <a:latin typeface="Arial" charset="0"/>
              </a:rPr>
              <a:t>CONSEQUÊNCIAS</a:t>
            </a:r>
          </a:p>
        </p:txBody>
      </p:sp>
      <p:sp>
        <p:nvSpPr>
          <p:cNvPr id="67586" name="Text Box 4"/>
          <p:cNvSpPr txBox="1">
            <a:spLocks noChangeArrowheads="1"/>
          </p:cNvSpPr>
          <p:nvPr/>
        </p:nvSpPr>
        <p:spPr bwMode="auto">
          <a:xfrm>
            <a:off x="1547813" y="1557338"/>
            <a:ext cx="2663825" cy="1006475"/>
          </a:xfrm>
          <a:prstGeom prst="rect">
            <a:avLst/>
          </a:prstGeom>
          <a:noFill/>
          <a:ln w="9525">
            <a:noFill/>
            <a:miter lim="800000"/>
            <a:headEnd/>
            <a:tailEnd/>
          </a:ln>
        </p:spPr>
        <p:txBody>
          <a:bodyPr>
            <a:spAutoFit/>
          </a:bodyPr>
          <a:lstStyle/>
          <a:p>
            <a:pPr algn="ctr">
              <a:spcBef>
                <a:spcPct val="50000"/>
              </a:spcBef>
            </a:pPr>
            <a:r>
              <a:rPr lang="pt-BR" altLang="it-IT" sz="2000" b="1"/>
              <a:t>RESPONSABILIDADE CIVIL DO EMPREGADOR</a:t>
            </a:r>
          </a:p>
        </p:txBody>
      </p:sp>
      <p:sp>
        <p:nvSpPr>
          <p:cNvPr id="67587" name="Text Box 5"/>
          <p:cNvSpPr txBox="1">
            <a:spLocks noChangeArrowheads="1"/>
          </p:cNvSpPr>
          <p:nvPr/>
        </p:nvSpPr>
        <p:spPr bwMode="auto">
          <a:xfrm>
            <a:off x="4140200" y="620713"/>
            <a:ext cx="2519363" cy="1006475"/>
          </a:xfrm>
          <a:prstGeom prst="rect">
            <a:avLst/>
          </a:prstGeom>
          <a:noFill/>
          <a:ln w="9525">
            <a:noFill/>
            <a:miter lim="800000"/>
            <a:headEnd/>
            <a:tailEnd/>
          </a:ln>
        </p:spPr>
        <p:txBody>
          <a:bodyPr>
            <a:spAutoFit/>
          </a:bodyPr>
          <a:lstStyle/>
          <a:p>
            <a:pPr algn="ctr">
              <a:spcBef>
                <a:spcPct val="50000"/>
              </a:spcBef>
            </a:pPr>
            <a:r>
              <a:rPr lang="pt-BR" altLang="it-IT" sz="2000" b="1"/>
              <a:t>DANO NÃO REPARADO  PELO INAIL</a:t>
            </a:r>
          </a:p>
        </p:txBody>
      </p:sp>
      <p:sp>
        <p:nvSpPr>
          <p:cNvPr id="67588" name="Text Box 6"/>
          <p:cNvSpPr txBox="1">
            <a:spLocks noChangeArrowheads="1"/>
          </p:cNvSpPr>
          <p:nvPr/>
        </p:nvSpPr>
        <p:spPr bwMode="auto">
          <a:xfrm>
            <a:off x="6804025" y="620713"/>
            <a:ext cx="2411413" cy="1311275"/>
          </a:xfrm>
          <a:prstGeom prst="rect">
            <a:avLst/>
          </a:prstGeom>
          <a:noFill/>
          <a:ln w="9525">
            <a:noFill/>
            <a:miter lim="800000"/>
            <a:headEnd/>
            <a:tailEnd/>
          </a:ln>
        </p:spPr>
        <p:txBody>
          <a:bodyPr>
            <a:spAutoFit/>
          </a:bodyPr>
          <a:lstStyle/>
          <a:p>
            <a:pPr algn="ctr">
              <a:spcBef>
                <a:spcPct val="50000"/>
              </a:spcBef>
            </a:pPr>
            <a:r>
              <a:rPr lang="pt-BR" altLang="it-IT" sz="2000" b="1"/>
              <a:t>AÇÃO RESSARCITÓRIA PELO TRABALHADOR</a:t>
            </a:r>
          </a:p>
        </p:txBody>
      </p:sp>
      <p:sp>
        <p:nvSpPr>
          <p:cNvPr id="67589" name="Text Box 7"/>
          <p:cNvSpPr txBox="1">
            <a:spLocks noChangeArrowheads="1"/>
          </p:cNvSpPr>
          <p:nvPr/>
        </p:nvSpPr>
        <p:spPr bwMode="auto">
          <a:xfrm>
            <a:off x="4427538" y="2133600"/>
            <a:ext cx="1944687" cy="1006475"/>
          </a:xfrm>
          <a:prstGeom prst="rect">
            <a:avLst/>
          </a:prstGeom>
          <a:noFill/>
          <a:ln w="9525">
            <a:noFill/>
            <a:miter lim="800000"/>
            <a:headEnd/>
            <a:tailEnd/>
          </a:ln>
        </p:spPr>
        <p:txBody>
          <a:bodyPr>
            <a:spAutoFit/>
          </a:bodyPr>
          <a:lstStyle/>
          <a:p>
            <a:pPr algn="ctr">
              <a:spcBef>
                <a:spcPct val="50000"/>
              </a:spcBef>
            </a:pPr>
            <a:r>
              <a:rPr lang="pt-BR" altLang="it-IT" sz="2000" b="1"/>
              <a:t>DANO REPARADO PELO INAIL</a:t>
            </a:r>
          </a:p>
        </p:txBody>
      </p:sp>
      <p:sp>
        <p:nvSpPr>
          <p:cNvPr id="67590" name="Text Box 8"/>
          <p:cNvSpPr txBox="1">
            <a:spLocks noChangeArrowheads="1"/>
          </p:cNvSpPr>
          <p:nvPr/>
        </p:nvSpPr>
        <p:spPr bwMode="auto">
          <a:xfrm>
            <a:off x="7200900" y="2133600"/>
            <a:ext cx="1908175" cy="1006475"/>
          </a:xfrm>
          <a:prstGeom prst="rect">
            <a:avLst/>
          </a:prstGeom>
          <a:noFill/>
          <a:ln w="9525">
            <a:noFill/>
            <a:miter lim="800000"/>
            <a:headEnd/>
            <a:tailEnd/>
          </a:ln>
        </p:spPr>
        <p:txBody>
          <a:bodyPr>
            <a:spAutoFit/>
          </a:bodyPr>
          <a:lstStyle/>
          <a:p>
            <a:pPr algn="ctr">
              <a:spcBef>
                <a:spcPct val="50000"/>
              </a:spcBef>
            </a:pPr>
            <a:r>
              <a:rPr lang="pt-BR" altLang="it-IT" sz="2000" b="1"/>
              <a:t>AÇÃO REGRESSIVA PELO INAIL</a:t>
            </a:r>
          </a:p>
        </p:txBody>
      </p:sp>
      <p:sp>
        <p:nvSpPr>
          <p:cNvPr id="67591" name="AutoShape 9"/>
          <p:cNvSpPr>
            <a:spLocks noChangeArrowheads="1"/>
          </p:cNvSpPr>
          <p:nvPr/>
        </p:nvSpPr>
        <p:spPr bwMode="auto">
          <a:xfrm rot="-1308084">
            <a:off x="3594100" y="1196975"/>
            <a:ext cx="647700" cy="360363"/>
          </a:xfrm>
          <a:prstGeom prst="rightArrow">
            <a:avLst>
              <a:gd name="adj1" fmla="val 50000"/>
              <a:gd name="adj2" fmla="val 44934"/>
            </a:avLst>
          </a:prstGeom>
          <a:solidFill>
            <a:srgbClr val="FFFF00"/>
          </a:solidFill>
          <a:ln w="9525">
            <a:solidFill>
              <a:schemeClr val="tx1"/>
            </a:solidFill>
            <a:miter lim="800000"/>
            <a:headEnd/>
            <a:tailEnd/>
          </a:ln>
        </p:spPr>
        <p:txBody>
          <a:bodyPr wrap="none" anchor="ctr"/>
          <a:lstStyle/>
          <a:p>
            <a:endParaRPr lang="en-GB"/>
          </a:p>
        </p:txBody>
      </p:sp>
      <p:sp>
        <p:nvSpPr>
          <p:cNvPr id="67592" name="AutoShape 10"/>
          <p:cNvSpPr>
            <a:spLocks noChangeArrowheads="1"/>
          </p:cNvSpPr>
          <p:nvPr/>
        </p:nvSpPr>
        <p:spPr bwMode="auto">
          <a:xfrm>
            <a:off x="6443663" y="1181100"/>
            <a:ext cx="576262" cy="360363"/>
          </a:xfrm>
          <a:prstGeom prst="rightArrow">
            <a:avLst>
              <a:gd name="adj1" fmla="val 50000"/>
              <a:gd name="adj2" fmla="val 39978"/>
            </a:avLst>
          </a:prstGeom>
          <a:solidFill>
            <a:srgbClr val="FFFF00"/>
          </a:solidFill>
          <a:ln w="9525">
            <a:solidFill>
              <a:schemeClr val="tx1"/>
            </a:solidFill>
            <a:miter lim="800000"/>
            <a:headEnd/>
            <a:tailEnd/>
          </a:ln>
        </p:spPr>
        <p:txBody>
          <a:bodyPr wrap="none" anchor="ctr"/>
          <a:lstStyle/>
          <a:p>
            <a:endParaRPr lang="en-GB"/>
          </a:p>
        </p:txBody>
      </p:sp>
      <p:sp>
        <p:nvSpPr>
          <p:cNvPr id="67593" name="AutoShape 11"/>
          <p:cNvSpPr>
            <a:spLocks noChangeArrowheads="1"/>
          </p:cNvSpPr>
          <p:nvPr/>
        </p:nvSpPr>
        <p:spPr bwMode="auto">
          <a:xfrm>
            <a:off x="6156325" y="2420938"/>
            <a:ext cx="1081088" cy="360362"/>
          </a:xfrm>
          <a:prstGeom prst="rightArrow">
            <a:avLst>
              <a:gd name="adj1" fmla="val 50000"/>
              <a:gd name="adj2" fmla="val 75000"/>
            </a:avLst>
          </a:prstGeom>
          <a:solidFill>
            <a:srgbClr val="FFFF00"/>
          </a:solidFill>
          <a:ln w="9525">
            <a:solidFill>
              <a:schemeClr val="tx1"/>
            </a:solidFill>
            <a:miter lim="800000"/>
            <a:headEnd/>
            <a:tailEnd/>
          </a:ln>
        </p:spPr>
        <p:txBody>
          <a:bodyPr wrap="none" anchor="ctr"/>
          <a:lstStyle/>
          <a:p>
            <a:endParaRPr lang="en-GB"/>
          </a:p>
        </p:txBody>
      </p:sp>
      <p:sp>
        <p:nvSpPr>
          <p:cNvPr id="67594" name="AutoShape 12"/>
          <p:cNvSpPr>
            <a:spLocks noChangeArrowheads="1"/>
          </p:cNvSpPr>
          <p:nvPr/>
        </p:nvSpPr>
        <p:spPr bwMode="auto">
          <a:xfrm rot="1459158">
            <a:off x="3851275" y="2205038"/>
            <a:ext cx="720725" cy="360362"/>
          </a:xfrm>
          <a:prstGeom prst="rightArrow">
            <a:avLst>
              <a:gd name="adj1" fmla="val 50000"/>
              <a:gd name="adj2" fmla="val 50000"/>
            </a:avLst>
          </a:prstGeom>
          <a:solidFill>
            <a:srgbClr val="FFFF00"/>
          </a:solidFill>
          <a:ln w="9525">
            <a:solidFill>
              <a:schemeClr val="tx1"/>
            </a:solidFill>
            <a:miter lim="800000"/>
            <a:headEnd/>
            <a:tailEnd/>
          </a:ln>
        </p:spPr>
        <p:txBody>
          <a:bodyPr wrap="none" anchor="ctr"/>
          <a:lstStyle/>
          <a:p>
            <a:endParaRPr lang="en-GB"/>
          </a:p>
        </p:txBody>
      </p:sp>
      <p:sp>
        <p:nvSpPr>
          <p:cNvPr id="67595" name="Text Box 13"/>
          <p:cNvSpPr txBox="1">
            <a:spLocks noChangeArrowheads="1"/>
          </p:cNvSpPr>
          <p:nvPr/>
        </p:nvSpPr>
        <p:spPr bwMode="auto">
          <a:xfrm>
            <a:off x="107950" y="1879600"/>
            <a:ext cx="1042988" cy="396875"/>
          </a:xfrm>
          <a:prstGeom prst="rect">
            <a:avLst/>
          </a:prstGeom>
          <a:noFill/>
          <a:ln w="9525">
            <a:noFill/>
            <a:miter lim="800000"/>
            <a:headEnd/>
            <a:tailEnd/>
          </a:ln>
        </p:spPr>
        <p:txBody>
          <a:bodyPr>
            <a:spAutoFit/>
          </a:bodyPr>
          <a:lstStyle/>
          <a:p>
            <a:pPr algn="ctr">
              <a:spcBef>
                <a:spcPct val="50000"/>
              </a:spcBef>
            </a:pPr>
            <a:r>
              <a:rPr lang="pt-BR" sz="2000" b="1"/>
              <a:t>CRIME</a:t>
            </a:r>
          </a:p>
        </p:txBody>
      </p:sp>
      <p:sp>
        <p:nvSpPr>
          <p:cNvPr id="67596" name="AutoShape 10"/>
          <p:cNvSpPr>
            <a:spLocks noChangeArrowheads="1"/>
          </p:cNvSpPr>
          <p:nvPr/>
        </p:nvSpPr>
        <p:spPr bwMode="auto">
          <a:xfrm>
            <a:off x="1116013" y="1916113"/>
            <a:ext cx="647700" cy="360362"/>
          </a:xfrm>
          <a:prstGeom prst="rightArrow">
            <a:avLst>
              <a:gd name="adj1" fmla="val 50000"/>
              <a:gd name="adj2" fmla="val 44934"/>
            </a:avLst>
          </a:prstGeom>
          <a:solidFill>
            <a:srgbClr val="FFFF00"/>
          </a:solidFill>
          <a:ln w="9525">
            <a:solidFill>
              <a:schemeClr val="tx1"/>
            </a:solidFill>
            <a:miter lim="800000"/>
            <a:headEnd/>
            <a:tailEnd/>
          </a:ln>
        </p:spPr>
        <p:txBody>
          <a:bodyPr wrap="none" anchor="ctr"/>
          <a:lstStyle/>
          <a:p>
            <a:endParaRPr lang="en-GB"/>
          </a:p>
        </p:txBody>
      </p:sp>
      <p:sp>
        <p:nvSpPr>
          <p:cNvPr id="67597" name="Oval 17"/>
          <p:cNvSpPr>
            <a:spLocks noChangeArrowheads="1"/>
          </p:cNvSpPr>
          <p:nvPr/>
        </p:nvSpPr>
        <p:spPr bwMode="auto">
          <a:xfrm>
            <a:off x="34925" y="3859213"/>
            <a:ext cx="2952750" cy="2593975"/>
          </a:xfrm>
          <a:prstGeom prst="ellipse">
            <a:avLst/>
          </a:prstGeom>
          <a:solidFill>
            <a:srgbClr val="FFFF00"/>
          </a:solidFill>
          <a:ln w="25400">
            <a:solidFill>
              <a:schemeClr val="tx1"/>
            </a:solidFill>
            <a:round/>
            <a:headEnd/>
            <a:tailEnd/>
          </a:ln>
        </p:spPr>
        <p:txBody>
          <a:bodyPr wrap="none" anchor="ctr"/>
          <a:lstStyle/>
          <a:p>
            <a:endParaRPr lang="en-GB"/>
          </a:p>
        </p:txBody>
      </p:sp>
      <p:sp>
        <p:nvSpPr>
          <p:cNvPr id="67598" name="Line 18"/>
          <p:cNvSpPr>
            <a:spLocks noChangeShapeType="1"/>
          </p:cNvSpPr>
          <p:nvPr/>
        </p:nvSpPr>
        <p:spPr bwMode="auto">
          <a:xfrm>
            <a:off x="1547813" y="5157788"/>
            <a:ext cx="1295400" cy="503237"/>
          </a:xfrm>
          <a:prstGeom prst="line">
            <a:avLst/>
          </a:prstGeom>
          <a:noFill/>
          <a:ln w="25400">
            <a:solidFill>
              <a:schemeClr val="tx1"/>
            </a:solidFill>
            <a:round/>
            <a:headEnd/>
            <a:tailEnd/>
          </a:ln>
        </p:spPr>
        <p:txBody>
          <a:bodyPr/>
          <a:lstStyle/>
          <a:p>
            <a:endParaRPr lang="it-IT"/>
          </a:p>
        </p:txBody>
      </p:sp>
      <p:sp>
        <p:nvSpPr>
          <p:cNvPr id="67599" name="Line 19"/>
          <p:cNvSpPr>
            <a:spLocks noChangeShapeType="1"/>
          </p:cNvSpPr>
          <p:nvPr/>
        </p:nvSpPr>
        <p:spPr bwMode="auto">
          <a:xfrm>
            <a:off x="1547813" y="3860800"/>
            <a:ext cx="0" cy="1296988"/>
          </a:xfrm>
          <a:prstGeom prst="line">
            <a:avLst/>
          </a:prstGeom>
          <a:noFill/>
          <a:ln w="25400">
            <a:solidFill>
              <a:schemeClr val="tx1"/>
            </a:solidFill>
            <a:round/>
            <a:headEnd/>
            <a:tailEnd/>
          </a:ln>
        </p:spPr>
        <p:txBody>
          <a:bodyPr/>
          <a:lstStyle/>
          <a:p>
            <a:endParaRPr lang="it-IT"/>
          </a:p>
        </p:txBody>
      </p:sp>
      <p:sp>
        <p:nvSpPr>
          <p:cNvPr id="67600" name="AutoShape 24"/>
          <p:cNvSpPr>
            <a:spLocks noChangeArrowheads="1"/>
          </p:cNvSpPr>
          <p:nvPr/>
        </p:nvSpPr>
        <p:spPr bwMode="auto">
          <a:xfrm>
            <a:off x="2916238" y="4365625"/>
            <a:ext cx="503237" cy="287338"/>
          </a:xfrm>
          <a:prstGeom prst="rightArrow">
            <a:avLst>
              <a:gd name="adj1" fmla="val 50000"/>
              <a:gd name="adj2" fmla="val 43784"/>
            </a:avLst>
          </a:prstGeom>
          <a:solidFill>
            <a:srgbClr val="FFFF00"/>
          </a:solidFill>
          <a:ln w="9525">
            <a:solidFill>
              <a:schemeClr val="tx1"/>
            </a:solidFill>
            <a:miter lim="800000"/>
            <a:headEnd/>
            <a:tailEnd/>
          </a:ln>
        </p:spPr>
        <p:txBody>
          <a:bodyPr wrap="none" anchor="ctr"/>
          <a:lstStyle/>
          <a:p>
            <a:endParaRPr lang="en-GB"/>
          </a:p>
        </p:txBody>
      </p:sp>
      <p:sp>
        <p:nvSpPr>
          <p:cNvPr id="67601" name="Text Box 26"/>
          <p:cNvSpPr txBox="1">
            <a:spLocks noChangeArrowheads="1"/>
          </p:cNvSpPr>
          <p:nvPr/>
        </p:nvSpPr>
        <p:spPr bwMode="auto">
          <a:xfrm>
            <a:off x="1619250" y="4070350"/>
            <a:ext cx="1152525" cy="1158875"/>
          </a:xfrm>
          <a:prstGeom prst="rect">
            <a:avLst/>
          </a:prstGeom>
          <a:noFill/>
          <a:ln w="9525">
            <a:noFill/>
            <a:miter lim="800000"/>
            <a:headEnd/>
            <a:tailEnd/>
          </a:ln>
        </p:spPr>
        <p:txBody>
          <a:bodyPr>
            <a:spAutoFit/>
          </a:bodyPr>
          <a:lstStyle/>
          <a:p>
            <a:pPr algn="ctr">
              <a:spcBef>
                <a:spcPct val="50000"/>
              </a:spcBef>
            </a:pPr>
            <a:r>
              <a:rPr lang="pt-BR" sz="2000" b="1"/>
              <a:t>40 %</a:t>
            </a:r>
          </a:p>
          <a:p>
            <a:pPr algn="ctr">
              <a:spcBef>
                <a:spcPct val="50000"/>
              </a:spcBef>
            </a:pPr>
            <a:r>
              <a:rPr lang="pt-BR" sz="2000" b="1"/>
              <a:t>DANO MAIOR</a:t>
            </a:r>
          </a:p>
        </p:txBody>
      </p:sp>
      <p:sp>
        <p:nvSpPr>
          <p:cNvPr id="67602" name="Text Box 27"/>
          <p:cNvSpPr txBox="1">
            <a:spLocks noChangeArrowheads="1"/>
          </p:cNvSpPr>
          <p:nvPr/>
        </p:nvSpPr>
        <p:spPr bwMode="auto">
          <a:xfrm>
            <a:off x="34925" y="4862513"/>
            <a:ext cx="1979613" cy="1158875"/>
          </a:xfrm>
          <a:prstGeom prst="rect">
            <a:avLst/>
          </a:prstGeom>
          <a:noFill/>
          <a:ln w="9525">
            <a:noFill/>
            <a:miter lim="800000"/>
            <a:headEnd/>
            <a:tailEnd/>
          </a:ln>
        </p:spPr>
        <p:txBody>
          <a:bodyPr>
            <a:spAutoFit/>
          </a:bodyPr>
          <a:lstStyle/>
          <a:p>
            <a:pPr algn="ctr">
              <a:spcBef>
                <a:spcPct val="50000"/>
              </a:spcBef>
            </a:pPr>
            <a:r>
              <a:rPr lang="pt-BR" sz="2000" b="1"/>
              <a:t>60 %</a:t>
            </a:r>
          </a:p>
          <a:p>
            <a:pPr algn="ctr">
              <a:spcBef>
                <a:spcPct val="50000"/>
              </a:spcBef>
            </a:pPr>
            <a:r>
              <a:rPr lang="pt-BR" sz="2000" b="1"/>
              <a:t>INDENIZAÇÃO     INAIL</a:t>
            </a:r>
          </a:p>
        </p:txBody>
      </p:sp>
      <p:sp>
        <p:nvSpPr>
          <p:cNvPr id="67603" name="Text Box 32"/>
          <p:cNvSpPr txBox="1">
            <a:spLocks noChangeArrowheads="1"/>
          </p:cNvSpPr>
          <p:nvPr/>
        </p:nvSpPr>
        <p:spPr bwMode="auto">
          <a:xfrm>
            <a:off x="3492500" y="4292600"/>
            <a:ext cx="2447925" cy="396875"/>
          </a:xfrm>
          <a:prstGeom prst="rect">
            <a:avLst/>
          </a:prstGeom>
          <a:noFill/>
          <a:ln w="9525">
            <a:noFill/>
            <a:miter lim="800000"/>
            <a:headEnd/>
            <a:tailEnd/>
          </a:ln>
        </p:spPr>
        <p:txBody>
          <a:bodyPr>
            <a:spAutoFit/>
          </a:bodyPr>
          <a:lstStyle/>
          <a:p>
            <a:pPr>
              <a:spcBef>
                <a:spcPct val="50000"/>
              </a:spcBef>
            </a:pPr>
            <a:r>
              <a:rPr lang="pt-BR" sz="2000" b="1"/>
              <a:t>TRABALHADOR</a:t>
            </a:r>
          </a:p>
        </p:txBody>
      </p:sp>
      <p:sp>
        <p:nvSpPr>
          <p:cNvPr id="67604" name="Text Box 33"/>
          <p:cNvSpPr txBox="1">
            <a:spLocks noChangeArrowheads="1"/>
          </p:cNvSpPr>
          <p:nvPr/>
        </p:nvSpPr>
        <p:spPr bwMode="auto">
          <a:xfrm>
            <a:off x="4356100" y="5876925"/>
            <a:ext cx="1223963" cy="396875"/>
          </a:xfrm>
          <a:prstGeom prst="rect">
            <a:avLst/>
          </a:prstGeom>
          <a:noFill/>
          <a:ln w="9525">
            <a:noFill/>
            <a:miter lim="800000"/>
            <a:headEnd/>
            <a:tailEnd/>
          </a:ln>
        </p:spPr>
        <p:txBody>
          <a:bodyPr>
            <a:spAutoFit/>
          </a:bodyPr>
          <a:lstStyle/>
          <a:p>
            <a:pPr>
              <a:spcBef>
                <a:spcPct val="50000"/>
              </a:spcBef>
            </a:pPr>
            <a:r>
              <a:rPr lang="pt-BR" sz="2000" b="1"/>
              <a:t>INAIL</a:t>
            </a:r>
          </a:p>
        </p:txBody>
      </p:sp>
      <p:sp>
        <p:nvSpPr>
          <p:cNvPr id="67605" name="Text Box 38"/>
          <p:cNvSpPr txBox="1">
            <a:spLocks noChangeArrowheads="1"/>
          </p:cNvSpPr>
          <p:nvPr/>
        </p:nvSpPr>
        <p:spPr bwMode="auto">
          <a:xfrm>
            <a:off x="6948488" y="5157788"/>
            <a:ext cx="2160587" cy="396875"/>
          </a:xfrm>
          <a:prstGeom prst="rect">
            <a:avLst/>
          </a:prstGeom>
          <a:noFill/>
          <a:ln w="9525">
            <a:noFill/>
            <a:miter lim="800000"/>
            <a:headEnd/>
            <a:tailEnd/>
          </a:ln>
        </p:spPr>
        <p:txBody>
          <a:bodyPr>
            <a:spAutoFit/>
          </a:bodyPr>
          <a:lstStyle/>
          <a:p>
            <a:pPr>
              <a:spcBef>
                <a:spcPct val="50000"/>
              </a:spcBef>
            </a:pPr>
            <a:r>
              <a:rPr lang="pt-BR" sz="2000" b="1"/>
              <a:t>EMPREGADOR</a:t>
            </a:r>
          </a:p>
        </p:txBody>
      </p:sp>
      <p:sp>
        <p:nvSpPr>
          <p:cNvPr id="67606" name="AutoShape 39"/>
          <p:cNvSpPr>
            <a:spLocks noChangeArrowheads="1"/>
          </p:cNvSpPr>
          <p:nvPr/>
        </p:nvSpPr>
        <p:spPr bwMode="auto">
          <a:xfrm rot="-1202368">
            <a:off x="5326063" y="5661025"/>
            <a:ext cx="1582737" cy="288925"/>
          </a:xfrm>
          <a:prstGeom prst="rightArrow">
            <a:avLst>
              <a:gd name="adj1" fmla="val 50000"/>
              <a:gd name="adj2" fmla="val 136951"/>
            </a:avLst>
          </a:prstGeom>
          <a:solidFill>
            <a:srgbClr val="FFFF00"/>
          </a:solidFill>
          <a:ln w="9525">
            <a:solidFill>
              <a:schemeClr val="tx1"/>
            </a:solidFill>
            <a:miter lim="800000"/>
            <a:headEnd/>
            <a:tailEnd/>
          </a:ln>
        </p:spPr>
        <p:txBody>
          <a:bodyPr wrap="none" anchor="ctr"/>
          <a:lstStyle/>
          <a:p>
            <a:endParaRPr lang="en-GB"/>
          </a:p>
        </p:txBody>
      </p:sp>
      <p:sp>
        <p:nvSpPr>
          <p:cNvPr id="67607" name="AutoShape 40"/>
          <p:cNvSpPr>
            <a:spLocks noChangeArrowheads="1"/>
          </p:cNvSpPr>
          <p:nvPr/>
        </p:nvSpPr>
        <p:spPr bwMode="auto">
          <a:xfrm rot="1766423">
            <a:off x="5681663" y="4740275"/>
            <a:ext cx="1223962" cy="287338"/>
          </a:xfrm>
          <a:prstGeom prst="rightArrow">
            <a:avLst>
              <a:gd name="adj1" fmla="val 50000"/>
              <a:gd name="adj2" fmla="val 106491"/>
            </a:avLst>
          </a:prstGeom>
          <a:solidFill>
            <a:srgbClr val="FFFF00"/>
          </a:solidFill>
          <a:ln w="9525">
            <a:solidFill>
              <a:schemeClr val="tx1"/>
            </a:solidFill>
            <a:miter lim="800000"/>
            <a:headEnd/>
            <a:tailEnd/>
          </a:ln>
        </p:spPr>
        <p:txBody>
          <a:bodyPr wrap="none" anchor="ctr"/>
          <a:lstStyle/>
          <a:p>
            <a:endParaRPr lang="en-GB"/>
          </a:p>
        </p:txBody>
      </p:sp>
      <p:sp>
        <p:nvSpPr>
          <p:cNvPr id="67608" name="Text Box 41"/>
          <p:cNvSpPr txBox="1">
            <a:spLocks noChangeArrowheads="1"/>
          </p:cNvSpPr>
          <p:nvPr/>
        </p:nvSpPr>
        <p:spPr bwMode="auto">
          <a:xfrm>
            <a:off x="179388" y="3248025"/>
            <a:ext cx="2879725" cy="396875"/>
          </a:xfrm>
          <a:prstGeom prst="rect">
            <a:avLst/>
          </a:prstGeom>
          <a:noFill/>
          <a:ln w="9525">
            <a:noFill/>
            <a:miter lim="800000"/>
            <a:headEnd/>
            <a:tailEnd/>
          </a:ln>
        </p:spPr>
        <p:txBody>
          <a:bodyPr>
            <a:spAutoFit/>
          </a:bodyPr>
          <a:lstStyle/>
          <a:p>
            <a:pPr>
              <a:spcBef>
                <a:spcPct val="50000"/>
              </a:spcBef>
            </a:pPr>
            <a:r>
              <a:rPr lang="pt-BR" sz="2000" b="1"/>
              <a:t>UM EXEMPLO:</a:t>
            </a:r>
          </a:p>
        </p:txBody>
      </p:sp>
      <p:sp>
        <p:nvSpPr>
          <p:cNvPr id="67609" name="AutoShape 24"/>
          <p:cNvSpPr>
            <a:spLocks noChangeArrowheads="1"/>
          </p:cNvSpPr>
          <p:nvPr/>
        </p:nvSpPr>
        <p:spPr bwMode="auto">
          <a:xfrm>
            <a:off x="2771775" y="5876925"/>
            <a:ext cx="1439863" cy="288925"/>
          </a:xfrm>
          <a:prstGeom prst="rightArrow">
            <a:avLst>
              <a:gd name="adj1" fmla="val 50000"/>
              <a:gd name="adj2" fmla="val 124588"/>
            </a:avLst>
          </a:prstGeom>
          <a:solidFill>
            <a:srgbClr val="FFFF00"/>
          </a:solidFill>
          <a:ln w="9525">
            <a:solidFill>
              <a:schemeClr val="tx1"/>
            </a:solidFill>
            <a:miter lim="800000"/>
            <a:headEnd/>
            <a:tailEnd/>
          </a:ln>
        </p:spPr>
        <p:txBody>
          <a:bodyPr wrap="none" anchor="ctr"/>
          <a:lstStyle/>
          <a:p>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p:cNvSpPr>
          <p:nvPr>
            <p:ph type="body" idx="1"/>
          </p:nvPr>
        </p:nvSpPr>
        <p:spPr>
          <a:xfrm>
            <a:off x="107950" y="333375"/>
            <a:ext cx="9036050" cy="6048375"/>
          </a:xfrm>
        </p:spPr>
        <p:txBody>
          <a:bodyPr/>
          <a:lstStyle/>
          <a:p>
            <a:pPr algn="ctr">
              <a:buFont typeface="Arial" charset="0"/>
              <a:buNone/>
              <a:defRPr/>
            </a:pPr>
            <a:endParaRPr lang="en-GB" sz="4000" b="1" i="1" smtClean="0">
              <a:solidFill>
                <a:srgbClr val="0000FF"/>
              </a:solidFill>
              <a:effectLst>
                <a:outerShdw blurRad="38100" dist="38100" dir="2700000" algn="tl">
                  <a:srgbClr val="000000"/>
                </a:outerShdw>
              </a:effectLst>
            </a:endParaRPr>
          </a:p>
          <a:p>
            <a:pPr algn="ctr">
              <a:buFont typeface="Arial" charset="0"/>
              <a:buNone/>
              <a:defRPr/>
            </a:pPr>
            <a:endParaRPr lang="en-GB" sz="4000" b="1" i="1" smtClean="0">
              <a:solidFill>
                <a:srgbClr val="0000FF"/>
              </a:solidFill>
              <a:effectLst>
                <a:outerShdw blurRad="38100" dist="38100" dir="2700000" algn="tl">
                  <a:srgbClr val="000000"/>
                </a:outerShdw>
              </a:effectLst>
            </a:endParaRPr>
          </a:p>
          <a:p>
            <a:pPr algn="ctr">
              <a:buFont typeface="Arial" charset="0"/>
              <a:buNone/>
              <a:defRPr/>
            </a:pPr>
            <a:r>
              <a:rPr lang="en-GB" sz="4800" b="1" i="1" smtClean="0">
                <a:solidFill>
                  <a:srgbClr val="0000FF"/>
                </a:solidFill>
                <a:effectLst>
                  <a:outerShdw blurRad="38100" dist="38100" dir="2700000" algn="tl">
                    <a:srgbClr val="000000"/>
                  </a:outerShdw>
                </a:effectLst>
              </a:rPr>
              <a:t>MUITO OBRIGADO</a:t>
            </a:r>
            <a:r>
              <a:rPr lang="en-GB" sz="4800" b="1" smtClean="0">
                <a:solidFill>
                  <a:srgbClr val="0000FF"/>
                </a:solidFill>
              </a:rPr>
              <a:t> </a:t>
            </a:r>
            <a:r>
              <a:rPr lang="en-GB" sz="4800" b="1" i="1" smtClean="0">
                <a:solidFill>
                  <a:srgbClr val="0000FF"/>
                </a:solidFill>
                <a:effectLst>
                  <a:outerShdw blurRad="38100" dist="38100" dir="2700000" algn="tl">
                    <a:srgbClr val="000000"/>
                  </a:outerShdw>
                </a:effectLst>
              </a:rPr>
              <a:t>!</a:t>
            </a:r>
          </a:p>
          <a:p>
            <a:pPr>
              <a:buFont typeface="Arial" charset="0"/>
              <a:buNone/>
              <a:defRPr/>
            </a:pPr>
            <a:endParaRPr lang="en-GB" sz="3100" b="1" smtClean="0">
              <a:solidFill>
                <a:schemeClr val="hlink"/>
              </a:solidFill>
              <a:effectLst>
                <a:outerShdw blurRad="38100" dist="38100" dir="2700000" algn="tl">
                  <a:srgbClr val="000000"/>
                </a:outerShdw>
              </a:effectLst>
            </a:endParaRPr>
          </a:p>
          <a:p>
            <a:pPr>
              <a:buFont typeface="Arial" charset="0"/>
              <a:buNone/>
              <a:defRPr/>
            </a:pPr>
            <a:endParaRPr lang="en-GB" sz="3100" b="1" smtClean="0">
              <a:solidFill>
                <a:schemeClr val="hlink"/>
              </a:solidFill>
              <a:effectLst>
                <a:outerShdw blurRad="38100" dist="38100" dir="2700000" algn="tl">
                  <a:srgbClr val="000000"/>
                </a:outerShdw>
              </a:effectLst>
            </a:endParaRPr>
          </a:p>
          <a:p>
            <a:pPr>
              <a:buFont typeface="Arial" charset="0"/>
              <a:buNone/>
              <a:defRPr/>
            </a:pPr>
            <a:r>
              <a:rPr lang="en-GB" sz="2800" b="1" smtClean="0">
                <a:solidFill>
                  <a:schemeClr val="hlink"/>
                </a:solidFill>
                <a:effectLst>
                  <a:outerShdw blurRad="38100" dist="38100" dir="2700000" algn="tl">
                    <a:srgbClr val="000000"/>
                  </a:outerShdw>
                </a:effectLst>
              </a:rPr>
              <a:t>PROF. GIUSEPPE LUDOVICO</a:t>
            </a:r>
          </a:p>
          <a:p>
            <a:pPr>
              <a:lnSpc>
                <a:spcPct val="70000"/>
              </a:lnSpc>
              <a:buFont typeface="Arial" charset="0"/>
              <a:buNone/>
              <a:defRPr/>
            </a:pPr>
            <a:r>
              <a:rPr lang="en-GB" sz="2600" b="1" smtClean="0">
                <a:solidFill>
                  <a:schemeClr val="hlink"/>
                </a:solidFill>
                <a:effectLst>
                  <a:outerShdw blurRad="38100" dist="38100" dir="2700000" algn="tl">
                    <a:srgbClr val="000000"/>
                  </a:outerShdw>
                </a:effectLst>
              </a:rPr>
              <a:t>DEPARTAMENTO DE DIREITO PRIVADO E HIST</a:t>
            </a:r>
            <a:r>
              <a:rPr lang="en-US" sz="2600" b="1" smtClean="0">
                <a:solidFill>
                  <a:schemeClr val="hlink"/>
                </a:solidFill>
                <a:effectLst>
                  <a:outerShdw blurRad="38100" dist="38100" dir="2700000" algn="tl">
                    <a:srgbClr val="000000"/>
                  </a:outerShdw>
                </a:effectLst>
              </a:rPr>
              <a:t>Ó</a:t>
            </a:r>
            <a:r>
              <a:rPr lang="en-GB" sz="2600" b="1" smtClean="0">
                <a:solidFill>
                  <a:schemeClr val="hlink"/>
                </a:solidFill>
                <a:effectLst>
                  <a:outerShdw blurRad="38100" dist="38100" dir="2700000" algn="tl">
                    <a:srgbClr val="000000"/>
                  </a:outerShdw>
                </a:effectLst>
              </a:rPr>
              <a:t>RIA DO DIREITO</a:t>
            </a:r>
          </a:p>
          <a:p>
            <a:pPr>
              <a:buFont typeface="Arial" charset="0"/>
              <a:buNone/>
              <a:defRPr/>
            </a:pPr>
            <a:r>
              <a:rPr lang="pt-BR" sz="2600" b="1" smtClean="0">
                <a:solidFill>
                  <a:schemeClr val="hlink"/>
                </a:solidFill>
                <a:effectLst>
                  <a:outerShdw blurRad="38100" dist="38100" dir="2700000" algn="tl">
                    <a:srgbClr val="000000"/>
                  </a:outerShdw>
                </a:effectLst>
              </a:rPr>
              <a:t>UNIVERSIDADE DE MILÃO - ITÁLIA</a:t>
            </a:r>
          </a:p>
          <a:p>
            <a:pPr>
              <a:buFont typeface="Arial" charset="0"/>
              <a:buNone/>
              <a:defRPr/>
            </a:pPr>
            <a:endParaRPr lang="pt-BR" sz="2600" b="1" smtClean="0">
              <a:solidFill>
                <a:schemeClr val="hlink"/>
              </a:solidFill>
              <a:effectLst>
                <a:outerShdw blurRad="38100" dist="38100" dir="2700000" algn="tl">
                  <a:srgbClr val="000000"/>
                </a:outerShdw>
              </a:effectLst>
            </a:endParaRPr>
          </a:p>
          <a:p>
            <a:pPr>
              <a:buFont typeface="Arial" charset="0"/>
              <a:buNone/>
              <a:defRPr/>
            </a:pPr>
            <a:r>
              <a:rPr lang="pt-BR" sz="2600" b="1" smtClean="0">
                <a:solidFill>
                  <a:schemeClr val="hlink"/>
                </a:solidFill>
                <a:effectLst>
                  <a:outerShdw blurRad="38100" dist="38100" dir="2700000" algn="tl">
                    <a:srgbClr val="000000"/>
                  </a:outerShdw>
                </a:effectLst>
              </a:rPr>
              <a:t>giuseppe.ludovico@unimi.it</a:t>
            </a:r>
            <a:endParaRPr lang="en-GB" sz="2600" b="1" smtClean="0">
              <a:solidFill>
                <a:schemeClr val="hlink"/>
              </a:solidFill>
              <a:effectLst>
                <a:outerShdw blurRad="38100" dist="38100" dir="2700000" algn="tl">
                  <a:srgbClr val="000000"/>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p:cNvSpPr>
          <p:nvPr/>
        </p:nvSpPr>
        <p:spPr bwMode="auto">
          <a:xfrm>
            <a:off x="0" y="0"/>
            <a:ext cx="8964613" cy="6858000"/>
          </a:xfrm>
          <a:prstGeom prst="rect">
            <a:avLst/>
          </a:prstGeom>
          <a:noFill/>
          <a:ln w="9525">
            <a:noFill/>
            <a:miter lim="800000"/>
            <a:headEnd/>
            <a:tailEnd/>
          </a:ln>
        </p:spPr>
        <p:txBody>
          <a:bodyPr/>
          <a:lstStyle/>
          <a:p>
            <a:pPr marL="88900" algn="ctr"/>
            <a:r>
              <a:rPr lang="pt-BR" sz="2800" b="1">
                <a:solidFill>
                  <a:srgbClr val="0000FF"/>
                </a:solidFill>
              </a:rPr>
              <a:t>ACIDENTE DE TRABALHO DE TRAJETO</a:t>
            </a:r>
          </a:p>
          <a:p>
            <a:pPr marL="88900" algn="ctr"/>
            <a:r>
              <a:rPr lang="pt-BR" sz="2800" b="1">
                <a:solidFill>
                  <a:srgbClr val="0000FF"/>
                </a:solidFill>
              </a:rPr>
              <a:t>(IN ITINERE)</a:t>
            </a:r>
          </a:p>
          <a:p>
            <a:pPr marL="88900" algn="just"/>
            <a:r>
              <a:rPr lang="pt-BR" sz="800" b="1"/>
              <a:t/>
            </a:r>
            <a:br>
              <a:rPr lang="pt-BR" sz="800" b="1"/>
            </a:br>
            <a:endParaRPr lang="pt-BR" sz="800" b="1"/>
          </a:p>
          <a:p>
            <a:pPr marL="88900" algn="just"/>
            <a:r>
              <a:rPr lang="pt-BR" sz="2400" b="1"/>
              <a:t>O ART. 12 D.LGS. N. 38/2000 INTEGROU, NO ART. 2-210 T.U., UMA PREVISÃO QUE RECONHECE O EXERCÍCIO DO TRABALHO NOS ACIDENTES OCORRIDOS DURANTE O TRAJETO CASA/TRABALHO (E VICE-VERSA) E DO LOCAL DE TRABALHO AO LOCAL DO ALMOÇO</a:t>
            </a:r>
          </a:p>
          <a:p>
            <a:pPr marL="88900" algn="just"/>
            <a:r>
              <a:rPr lang="pt-BR" sz="2400" b="1"/>
              <a:t/>
            </a:r>
            <a:br>
              <a:rPr lang="pt-BR" sz="2400" b="1"/>
            </a:br>
            <a:r>
              <a:rPr lang="pt-BR" sz="2400" b="1"/>
              <a:t>OS ACIDENTES OCORRIDOS COM O USO DE VEÍCULO PARTICULAR ESTÃO COBERTOS APENAS SE O SEU USO É NECESSÁRIO (EM RELAÇÃO À DISTÂNCIA E ÀS CONDIÇÕES DO TRANSPORTE PÚBLICO).</a:t>
            </a:r>
          </a:p>
          <a:p>
            <a:pPr marL="88900" algn="just"/>
            <a:r>
              <a:rPr lang="pt-BR" sz="2400" b="1"/>
              <a:t/>
            </a:r>
            <a:br>
              <a:rPr lang="pt-BR" sz="2400" b="1"/>
            </a:br>
            <a:r>
              <a:rPr lang="pt-BR" sz="2400" b="1"/>
              <a:t>OS ACIDENTES OCORRIDOS DURANTE O DESCANSO OU AS INTERRUPÇÕES FICAM COBERTOS SE O DESCANSO OU A INTERRUPÇÃO FOREM NECESSÁRIOS. </a:t>
            </a:r>
            <a:endParaRPr lang="pt-BR" sz="2400" b="1">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a:xfrm>
            <a:off x="457200" y="274638"/>
            <a:ext cx="8229600" cy="346075"/>
          </a:xfrm>
        </p:spPr>
        <p:txBody>
          <a:bodyPr/>
          <a:lstStyle/>
          <a:p>
            <a:pPr eaLnBrk="1" hangingPunct="1"/>
            <a:r>
              <a:rPr lang="pt-BR" sz="2800" b="1" smtClean="0">
                <a:solidFill>
                  <a:srgbClr val="0000FF"/>
                </a:solidFill>
                <a:latin typeface="Arial" charset="0"/>
              </a:rPr>
              <a:t>DEFINIÇÃO DE DOENÇA PROFISSIONAL</a:t>
            </a:r>
          </a:p>
        </p:txBody>
      </p:sp>
      <p:sp>
        <p:nvSpPr>
          <p:cNvPr id="19458" name="Text Box 3"/>
          <p:cNvSpPr txBox="1">
            <a:spLocks noChangeArrowheads="1"/>
          </p:cNvSpPr>
          <p:nvPr/>
        </p:nvSpPr>
        <p:spPr bwMode="auto">
          <a:xfrm>
            <a:off x="250825" y="908050"/>
            <a:ext cx="8208963" cy="366713"/>
          </a:xfrm>
          <a:prstGeom prst="rect">
            <a:avLst/>
          </a:prstGeom>
          <a:noFill/>
          <a:ln w="9525">
            <a:noFill/>
            <a:miter lim="800000"/>
            <a:headEnd/>
            <a:tailEnd/>
          </a:ln>
        </p:spPr>
        <p:txBody>
          <a:bodyPr>
            <a:spAutoFit/>
          </a:bodyPr>
          <a:lstStyle/>
          <a:p>
            <a:pPr>
              <a:spcBef>
                <a:spcPct val="50000"/>
              </a:spcBef>
            </a:pPr>
            <a:endParaRPr lang="en-GB"/>
          </a:p>
        </p:txBody>
      </p:sp>
      <p:sp>
        <p:nvSpPr>
          <p:cNvPr id="19459" name="Text Box 4"/>
          <p:cNvSpPr txBox="1">
            <a:spLocks noChangeArrowheads="1"/>
          </p:cNvSpPr>
          <p:nvPr/>
        </p:nvSpPr>
        <p:spPr bwMode="auto">
          <a:xfrm>
            <a:off x="179388" y="692150"/>
            <a:ext cx="8785225" cy="6481763"/>
          </a:xfrm>
          <a:prstGeom prst="rect">
            <a:avLst/>
          </a:prstGeom>
          <a:noFill/>
          <a:ln w="9525">
            <a:noFill/>
            <a:miter lim="800000"/>
            <a:headEnd/>
            <a:tailEnd/>
          </a:ln>
        </p:spPr>
        <p:txBody>
          <a:bodyPr>
            <a:spAutoFit/>
          </a:bodyPr>
          <a:lstStyle/>
          <a:p>
            <a:pPr algn="ctr">
              <a:lnSpc>
                <a:spcPct val="140000"/>
              </a:lnSpc>
              <a:spcBef>
                <a:spcPct val="50000"/>
              </a:spcBef>
            </a:pPr>
            <a:r>
              <a:rPr lang="pt-BR" sz="2400" b="1"/>
              <a:t>ART. 3-211 T.U.</a:t>
            </a:r>
          </a:p>
          <a:p>
            <a:pPr algn="just">
              <a:lnSpc>
                <a:spcPct val="140000"/>
              </a:lnSpc>
              <a:spcBef>
                <a:spcPct val="50000"/>
              </a:spcBef>
            </a:pPr>
            <a:r>
              <a:rPr lang="pt-BR" sz="2400" b="1"/>
              <a:t>“</a:t>
            </a:r>
            <a:r>
              <a:rPr lang="pt-BR" sz="2400" b="1" i="1"/>
              <a:t>O SEGURO É TAMBÉM OBRIGATÓRIO PARA AS DOENÇAS PROFISSIONAIS (…) QUE TENHAM SIDO CONTRAÍDAS NO EXERCÍCIO E POR CAUSA DA FUNÇÃO</a:t>
            </a:r>
            <a:r>
              <a:rPr lang="pt-BR" sz="2400" b="1"/>
              <a:t>”</a:t>
            </a:r>
            <a:endParaRPr lang="pt-BR" sz="2400" b="1">
              <a:solidFill>
                <a:srgbClr val="FF0000"/>
              </a:solidFill>
            </a:endParaRPr>
          </a:p>
          <a:p>
            <a:pPr algn="just">
              <a:spcBef>
                <a:spcPct val="50000"/>
              </a:spcBef>
            </a:pPr>
            <a:endParaRPr lang="pt-BR" sz="2400"/>
          </a:p>
          <a:p>
            <a:pPr algn="just">
              <a:spcBef>
                <a:spcPct val="50000"/>
              </a:spcBef>
            </a:pPr>
            <a:r>
              <a:rPr lang="pt-BR" sz="2400"/>
              <a:t>O NEXO CAUSAL ENTRE TRABALHO E DOENÇA PROFISSIONAL É MAIS RIGOROSO QUE O DOS ACIDENTES DE TRABALHO.  </a:t>
            </a:r>
          </a:p>
          <a:p>
            <a:pPr>
              <a:spcBef>
                <a:spcPct val="50000"/>
              </a:spcBef>
            </a:pPr>
            <a:r>
              <a:rPr lang="pt-BR" sz="2400"/>
              <a:t>É PRECISO QUE A DOENÇA PROFISSIONAL TENHA SIDO CAUSADA POR UM RISCO LIGADO À ATIVIDADE LABORAL (“NO EXERCÍCIO E POR CAUSA”). </a:t>
            </a:r>
          </a:p>
          <a:p>
            <a:pPr>
              <a:spcBef>
                <a:spcPct val="50000"/>
              </a:spcBef>
            </a:pPr>
            <a:endParaRPr lang="pt-BR"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36513" y="692150"/>
            <a:ext cx="3959225" cy="782638"/>
          </a:xfrm>
        </p:spPr>
        <p:txBody>
          <a:bodyPr/>
          <a:lstStyle/>
          <a:p>
            <a:r>
              <a:rPr lang="pt-BR" sz="2400" b="1" smtClean="0">
                <a:latin typeface="Arial" charset="0"/>
              </a:rPr>
              <a:t>DOENÇAS INCLUÍDAS NAS TABELAS </a:t>
            </a:r>
            <a:br>
              <a:rPr lang="pt-BR" sz="2400" b="1" smtClean="0">
                <a:latin typeface="Arial" charset="0"/>
              </a:rPr>
            </a:br>
            <a:r>
              <a:rPr lang="pt-BR" sz="2000" b="1" smtClean="0"/>
              <a:t>(D.M. 9/4/2008) *</a:t>
            </a:r>
          </a:p>
        </p:txBody>
      </p:sp>
      <p:sp>
        <p:nvSpPr>
          <p:cNvPr id="21506" name="Rectangle 5"/>
          <p:cNvSpPr>
            <a:spLocks noChangeArrowheads="1"/>
          </p:cNvSpPr>
          <p:nvPr/>
        </p:nvSpPr>
        <p:spPr bwMode="auto">
          <a:xfrm>
            <a:off x="5075238" y="549275"/>
            <a:ext cx="3384550" cy="1143000"/>
          </a:xfrm>
          <a:prstGeom prst="rect">
            <a:avLst/>
          </a:prstGeom>
          <a:noFill/>
          <a:ln w="9525">
            <a:noFill/>
            <a:miter lim="800000"/>
            <a:headEnd/>
            <a:tailEnd/>
          </a:ln>
        </p:spPr>
        <p:txBody>
          <a:bodyPr anchor="ctr"/>
          <a:lstStyle/>
          <a:p>
            <a:pPr algn="ctr" eaLnBrk="0" hangingPunct="0"/>
            <a:r>
              <a:rPr lang="pt-BR" sz="2400" b="1"/>
              <a:t>DOENÇAS NÃO INCLUÍDAS NAS TABELAS</a:t>
            </a:r>
          </a:p>
        </p:txBody>
      </p:sp>
      <p:sp>
        <p:nvSpPr>
          <p:cNvPr id="21507" name="AutoShape 6"/>
          <p:cNvSpPr>
            <a:spLocks noChangeArrowheads="1"/>
          </p:cNvSpPr>
          <p:nvPr/>
        </p:nvSpPr>
        <p:spPr bwMode="auto">
          <a:xfrm>
            <a:off x="1763713" y="1744663"/>
            <a:ext cx="431800" cy="676275"/>
          </a:xfrm>
          <a:prstGeom prst="downArrow">
            <a:avLst>
              <a:gd name="adj1" fmla="val 50000"/>
              <a:gd name="adj2" fmla="val 39154"/>
            </a:avLst>
          </a:prstGeom>
          <a:solidFill>
            <a:srgbClr val="FFFF00"/>
          </a:solidFill>
          <a:ln w="9525">
            <a:solidFill>
              <a:schemeClr val="tx1"/>
            </a:solidFill>
            <a:miter lim="800000"/>
            <a:headEnd/>
            <a:tailEnd/>
          </a:ln>
        </p:spPr>
        <p:txBody>
          <a:bodyPr wrap="none" anchor="ctr"/>
          <a:lstStyle/>
          <a:p>
            <a:endParaRPr lang="it-IT"/>
          </a:p>
        </p:txBody>
      </p:sp>
      <p:sp>
        <p:nvSpPr>
          <p:cNvPr id="21508" name="AutoShape 7"/>
          <p:cNvSpPr>
            <a:spLocks noChangeArrowheads="1"/>
          </p:cNvSpPr>
          <p:nvPr/>
        </p:nvSpPr>
        <p:spPr bwMode="auto">
          <a:xfrm>
            <a:off x="6661150" y="1700213"/>
            <a:ext cx="431800" cy="720725"/>
          </a:xfrm>
          <a:prstGeom prst="downArrow">
            <a:avLst>
              <a:gd name="adj1" fmla="val 50000"/>
              <a:gd name="adj2" fmla="val 41728"/>
            </a:avLst>
          </a:prstGeom>
          <a:solidFill>
            <a:srgbClr val="FFFF00"/>
          </a:solidFill>
          <a:ln w="9525">
            <a:solidFill>
              <a:schemeClr val="tx1"/>
            </a:solidFill>
            <a:miter lim="800000"/>
            <a:headEnd/>
            <a:tailEnd/>
          </a:ln>
        </p:spPr>
        <p:txBody>
          <a:bodyPr wrap="none" anchor="ctr"/>
          <a:lstStyle/>
          <a:p>
            <a:endParaRPr lang="it-IT"/>
          </a:p>
        </p:txBody>
      </p:sp>
      <p:sp>
        <p:nvSpPr>
          <p:cNvPr id="21509" name="Text Box 8"/>
          <p:cNvSpPr txBox="1">
            <a:spLocks noChangeArrowheads="1"/>
          </p:cNvSpPr>
          <p:nvPr/>
        </p:nvSpPr>
        <p:spPr bwMode="auto">
          <a:xfrm>
            <a:off x="-36513" y="2500313"/>
            <a:ext cx="4321176" cy="822325"/>
          </a:xfrm>
          <a:prstGeom prst="rect">
            <a:avLst/>
          </a:prstGeom>
          <a:noFill/>
          <a:ln w="9525">
            <a:noFill/>
            <a:miter lim="800000"/>
            <a:headEnd/>
            <a:tailEnd/>
          </a:ln>
        </p:spPr>
        <p:txBody>
          <a:bodyPr>
            <a:spAutoFit/>
          </a:bodyPr>
          <a:lstStyle/>
          <a:p>
            <a:pPr algn="ctr">
              <a:spcBef>
                <a:spcPct val="50000"/>
              </a:spcBef>
            </a:pPr>
            <a:r>
              <a:rPr lang="pt-BR" sz="2400" b="1"/>
              <a:t>PRESUNÇÃO LEGAL DE NATUREZA PROFISSIONAL</a:t>
            </a:r>
          </a:p>
        </p:txBody>
      </p:sp>
      <p:sp>
        <p:nvSpPr>
          <p:cNvPr id="21510" name="Text Box 9"/>
          <p:cNvSpPr txBox="1">
            <a:spLocks noChangeArrowheads="1"/>
          </p:cNvSpPr>
          <p:nvPr/>
        </p:nvSpPr>
        <p:spPr bwMode="auto">
          <a:xfrm>
            <a:off x="4537075" y="2349500"/>
            <a:ext cx="4643438" cy="1187450"/>
          </a:xfrm>
          <a:prstGeom prst="rect">
            <a:avLst/>
          </a:prstGeom>
          <a:noFill/>
          <a:ln w="9525">
            <a:noFill/>
            <a:miter lim="800000"/>
            <a:headEnd/>
            <a:tailEnd/>
          </a:ln>
        </p:spPr>
        <p:txBody>
          <a:bodyPr>
            <a:spAutoFit/>
          </a:bodyPr>
          <a:lstStyle/>
          <a:p>
            <a:pPr algn="ctr">
              <a:spcBef>
                <a:spcPct val="50000"/>
              </a:spcBef>
            </a:pPr>
            <a:r>
              <a:rPr lang="pt-BR" sz="2400" b="1"/>
              <a:t>O TRABALHADOR DEVE PROVAR A ORIGEM PROFISSIONAL DA DOENÇA </a:t>
            </a:r>
          </a:p>
        </p:txBody>
      </p:sp>
      <p:sp>
        <p:nvSpPr>
          <p:cNvPr id="21511" name="Text Box 10"/>
          <p:cNvSpPr txBox="1">
            <a:spLocks noChangeArrowheads="1"/>
          </p:cNvSpPr>
          <p:nvPr/>
        </p:nvSpPr>
        <p:spPr bwMode="auto">
          <a:xfrm>
            <a:off x="0" y="3860800"/>
            <a:ext cx="9144000" cy="2868613"/>
          </a:xfrm>
          <a:prstGeom prst="rect">
            <a:avLst/>
          </a:prstGeom>
          <a:noFill/>
          <a:ln w="9525">
            <a:noFill/>
            <a:miter lim="800000"/>
            <a:headEnd/>
            <a:tailEnd/>
          </a:ln>
        </p:spPr>
        <p:txBody>
          <a:bodyPr>
            <a:spAutoFit/>
          </a:bodyPr>
          <a:lstStyle/>
          <a:p>
            <a:pPr algn="just">
              <a:spcBef>
                <a:spcPct val="50000"/>
              </a:spcBef>
            </a:pPr>
            <a:r>
              <a:rPr lang="pt-BR" sz="2000" b="1"/>
              <a:t>A EXPRESSÃO “DOENÇA PROFISSIONAL” REFERE-SE, PORTANTO, ÀS DOENÇAS INCLUÍDAS NAS TABELAS E ÀS QUE O TRABALHADOR PODE DEMONSTRAR TER CONTRAÍDO NO EXERCÍCIO E POR CAUSA DA FUNÇÃO. </a:t>
            </a:r>
          </a:p>
          <a:p>
            <a:pPr algn="just">
              <a:spcBef>
                <a:spcPct val="50000"/>
              </a:spcBef>
            </a:pPr>
            <a:r>
              <a:rPr lang="pt-BR" sz="800" b="1"/>
              <a:t/>
            </a:r>
            <a:br>
              <a:rPr lang="pt-BR" sz="800" b="1"/>
            </a:br>
            <a:r>
              <a:rPr lang="pt-BR" b="1"/>
              <a:t>* PARA GARANTIR AS ATUALIZAÇÕES PERIÓDICAS DAS TABELAS, O ART. 10 DO D.LGS. 38/2000, INSTITUIU UMA COMISSÃO MÉDICA ESPECIAL. COM O MESMO OBJETIVO, O ART. 139 T.U. PREVÊ UMA LISTA DE DOENÇAS COM DENÚNCIA OBRIGATÓRIA POR PARTE DO MÉDICO (DM 11/12/2009, DM 14/1/2008).</a:t>
            </a:r>
          </a:p>
        </p:txBody>
      </p:sp>
      <p:sp>
        <p:nvSpPr>
          <p:cNvPr id="21512" name="Text Box 9"/>
          <p:cNvSpPr txBox="1">
            <a:spLocks noChangeArrowheads="1"/>
          </p:cNvSpPr>
          <p:nvPr/>
        </p:nvSpPr>
        <p:spPr bwMode="auto">
          <a:xfrm>
            <a:off x="1547813" y="0"/>
            <a:ext cx="6048375" cy="946150"/>
          </a:xfrm>
          <a:prstGeom prst="rect">
            <a:avLst/>
          </a:prstGeom>
          <a:noFill/>
          <a:ln w="9525">
            <a:noFill/>
            <a:miter lim="800000"/>
            <a:headEnd/>
            <a:tailEnd/>
          </a:ln>
        </p:spPr>
        <p:txBody>
          <a:bodyPr>
            <a:spAutoFit/>
          </a:bodyPr>
          <a:lstStyle/>
          <a:p>
            <a:pPr algn="ctr"/>
            <a:r>
              <a:rPr lang="pt-BR" sz="2800" b="1">
                <a:solidFill>
                  <a:srgbClr val="0000FF"/>
                </a:solidFill>
              </a:rPr>
              <a:t>O SISTEMA DE TABELAS </a:t>
            </a:r>
            <a:br>
              <a:rPr lang="pt-BR" sz="2800" b="1">
                <a:solidFill>
                  <a:srgbClr val="0000FF"/>
                </a:solidFill>
              </a:rPr>
            </a:br>
            <a:endParaRPr lang="pt-BR" sz="2800" b="1">
              <a:solidFill>
                <a:srgbClr val="0000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a:xfrm>
            <a:off x="0" y="288925"/>
            <a:ext cx="9144000" cy="908050"/>
          </a:xfrm>
        </p:spPr>
        <p:txBody>
          <a:bodyPr/>
          <a:lstStyle/>
          <a:p>
            <a:r>
              <a:rPr lang="pt-BR" sz="2800" b="1" smtClean="0">
                <a:solidFill>
                  <a:srgbClr val="0000FF"/>
                </a:solidFill>
                <a:latin typeface="Arial" charset="0"/>
              </a:rPr>
              <a:t>A REGRA DE AUTOMATICIDADE DAS PRESTAÇÕES </a:t>
            </a:r>
            <a:br>
              <a:rPr lang="pt-BR" sz="2800" b="1" smtClean="0">
                <a:solidFill>
                  <a:srgbClr val="0000FF"/>
                </a:solidFill>
                <a:latin typeface="Arial" charset="0"/>
              </a:rPr>
            </a:br>
            <a:endParaRPr lang="pt-BR" sz="2800" b="1" smtClean="0">
              <a:solidFill>
                <a:srgbClr val="0000FF"/>
              </a:solidFill>
              <a:latin typeface="Arial" charset="0"/>
            </a:endParaRPr>
          </a:p>
        </p:txBody>
      </p:sp>
      <p:sp>
        <p:nvSpPr>
          <p:cNvPr id="23554" name="Text Box 4"/>
          <p:cNvSpPr txBox="1">
            <a:spLocks noChangeArrowheads="1"/>
          </p:cNvSpPr>
          <p:nvPr/>
        </p:nvSpPr>
        <p:spPr bwMode="auto">
          <a:xfrm>
            <a:off x="107950" y="2276475"/>
            <a:ext cx="8786813" cy="1589088"/>
          </a:xfrm>
          <a:prstGeom prst="rect">
            <a:avLst/>
          </a:prstGeom>
          <a:noFill/>
          <a:ln w="9525">
            <a:noFill/>
            <a:miter lim="800000"/>
            <a:headEnd/>
            <a:tailEnd/>
          </a:ln>
        </p:spPr>
        <p:txBody>
          <a:bodyPr>
            <a:spAutoFit/>
          </a:bodyPr>
          <a:lstStyle/>
          <a:p>
            <a:pPr>
              <a:spcBef>
                <a:spcPct val="10000"/>
              </a:spcBef>
            </a:pPr>
            <a:r>
              <a:rPr lang="pt-BR" sz="2400" b="1"/>
              <a:t>Art. 2116 CÓDIGO CIVIL</a:t>
            </a:r>
          </a:p>
          <a:p>
            <a:pPr algn="just">
              <a:spcBef>
                <a:spcPct val="10000"/>
              </a:spcBef>
            </a:pPr>
            <a:r>
              <a:rPr lang="pt-BR" sz="2400" b="1"/>
              <a:t>“</a:t>
            </a:r>
            <a:r>
              <a:rPr lang="pt-BR" sz="2400" b="1" i="1"/>
              <a:t>AS PRESTAÇÕES SÃO DEVIDAS AO TRABALHADOR, MESMO QUANDO O EMPREGADOR NÃO TIVER PAGO AS CONTRIBUIÇÕES REGULARMENTE</a:t>
            </a:r>
            <a:r>
              <a:rPr lang="pt-BR" sz="2400" b="1"/>
              <a:t>”. </a:t>
            </a:r>
          </a:p>
        </p:txBody>
      </p:sp>
      <p:sp>
        <p:nvSpPr>
          <p:cNvPr id="23555" name="Text Box 5"/>
          <p:cNvSpPr txBox="1">
            <a:spLocks noChangeArrowheads="1"/>
          </p:cNvSpPr>
          <p:nvPr/>
        </p:nvSpPr>
        <p:spPr bwMode="auto">
          <a:xfrm>
            <a:off x="107950" y="4005263"/>
            <a:ext cx="8785225" cy="2716212"/>
          </a:xfrm>
          <a:prstGeom prst="rect">
            <a:avLst/>
          </a:prstGeom>
          <a:noFill/>
          <a:ln w="9525">
            <a:noFill/>
            <a:miter lim="800000"/>
            <a:headEnd/>
            <a:tailEnd/>
          </a:ln>
        </p:spPr>
        <p:txBody>
          <a:bodyPr>
            <a:spAutoFit/>
          </a:bodyPr>
          <a:lstStyle/>
          <a:p>
            <a:pPr>
              <a:spcBef>
                <a:spcPct val="10000"/>
              </a:spcBef>
            </a:pPr>
            <a:r>
              <a:rPr lang="pt-BR" sz="2400" b="1"/>
              <a:t>Art. 67-212 T.U.</a:t>
            </a:r>
          </a:p>
          <a:p>
            <a:pPr algn="just">
              <a:spcBef>
                <a:spcPct val="10000"/>
              </a:spcBef>
            </a:pPr>
            <a:r>
              <a:rPr lang="pt-BR" sz="2400" b="1"/>
              <a:t>“</a:t>
            </a:r>
            <a:r>
              <a:rPr lang="pt-BR" sz="2400" b="1" i="1"/>
              <a:t>OS SEGURADOS TÊM DIREITO ÀS PRESTAÇÕES DO INSTITUTO DE SEGURO, MESMO NO CASO DE NÃO CUMPRIMENTO DAS OBRIGAÇÕES CONTRIBUTIVAS POR PARTE DO EMPREGADOR</a:t>
            </a:r>
            <a:r>
              <a:rPr lang="pt-BR" sz="2400" b="1"/>
              <a:t>”</a:t>
            </a:r>
          </a:p>
          <a:p>
            <a:pPr algn="just">
              <a:spcBef>
                <a:spcPct val="50000"/>
              </a:spcBef>
            </a:pPr>
            <a:r>
              <a:rPr lang="pt-BR" sz="2000" b="1" u="sng"/>
              <a:t>OS ART. 67-212 T.U. NÃO SE APLICAM AOS TRABALHADORES AUTÔNOMOS</a:t>
            </a:r>
            <a:r>
              <a:rPr lang="pt-BR" sz="2000" b="1"/>
              <a:t> (art. 59, inc. 19, Lei n. 449/1997) </a:t>
            </a:r>
          </a:p>
        </p:txBody>
      </p:sp>
      <p:sp>
        <p:nvSpPr>
          <p:cNvPr id="23556" name="Text Box 6"/>
          <p:cNvSpPr txBox="1">
            <a:spLocks noChangeArrowheads="1"/>
          </p:cNvSpPr>
          <p:nvPr/>
        </p:nvSpPr>
        <p:spPr bwMode="auto">
          <a:xfrm>
            <a:off x="179388" y="981075"/>
            <a:ext cx="8713787" cy="1223963"/>
          </a:xfrm>
          <a:prstGeom prst="rect">
            <a:avLst/>
          </a:prstGeom>
          <a:noFill/>
          <a:ln w="9525">
            <a:noFill/>
            <a:miter lim="800000"/>
            <a:headEnd/>
            <a:tailEnd/>
          </a:ln>
        </p:spPr>
        <p:txBody>
          <a:bodyPr>
            <a:spAutoFit/>
          </a:bodyPr>
          <a:lstStyle/>
          <a:p>
            <a:pPr>
              <a:spcBef>
                <a:spcPct val="10000"/>
              </a:spcBef>
            </a:pPr>
            <a:r>
              <a:rPr lang="pt-BR" sz="2400" b="1"/>
              <a:t>Art. 27 T.U.</a:t>
            </a:r>
          </a:p>
          <a:p>
            <a:pPr algn="just">
              <a:spcBef>
                <a:spcPct val="10000"/>
              </a:spcBef>
            </a:pPr>
            <a:r>
              <a:rPr lang="pt-BR" sz="2400" b="1"/>
              <a:t>“</a:t>
            </a:r>
            <a:r>
              <a:rPr lang="pt-BR" sz="2400" b="1" i="1"/>
              <a:t>OS CUSTOS DO SEGURO SÃO DE RESPONSABILIDADE EXCLUSIVA DO EMPREGADOR</a:t>
            </a:r>
            <a:r>
              <a:rPr lang="pt-BR" sz="2400" b="1"/>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a:xfrm>
            <a:off x="100013" y="835025"/>
            <a:ext cx="8893175" cy="865188"/>
          </a:xfrm>
        </p:spPr>
        <p:txBody>
          <a:bodyPr lIns="0" tIns="0" rIns="0" bIns="0"/>
          <a:lstStyle/>
          <a:p>
            <a:r>
              <a:rPr lang="pt-BR" sz="2400" b="1" smtClean="0">
                <a:latin typeface="Arial" charset="0"/>
              </a:rPr>
              <a:t>OS TRABALHADORES SEGURADOS TÊM DIREITO A RECEBER AS PRESTAÇÕES ECONÔMICAS E SANITÁRIAS</a:t>
            </a:r>
            <a:r>
              <a:rPr lang="pt-BR" sz="2200" b="1" smtClean="0"/>
              <a:t> (ART. 66 T.U.)</a:t>
            </a:r>
            <a:r>
              <a:rPr lang="en-GB" sz="2200" b="1" smtClean="0"/>
              <a:t/>
            </a:r>
            <a:br>
              <a:rPr lang="en-GB" sz="2200" b="1" smtClean="0"/>
            </a:br>
            <a:endParaRPr lang="en-GB" sz="2200" b="1" smtClean="0"/>
          </a:p>
        </p:txBody>
      </p:sp>
      <p:sp>
        <p:nvSpPr>
          <p:cNvPr id="25602" name="Rectangle 3"/>
          <p:cNvSpPr>
            <a:spLocks noGrp="1" noChangeArrowheads="1"/>
          </p:cNvSpPr>
          <p:nvPr>
            <p:ph type="body" idx="4294967295"/>
          </p:nvPr>
        </p:nvSpPr>
        <p:spPr>
          <a:xfrm>
            <a:off x="827088" y="0"/>
            <a:ext cx="7561262" cy="503238"/>
          </a:xfrm>
        </p:spPr>
        <p:txBody>
          <a:bodyPr/>
          <a:lstStyle/>
          <a:p>
            <a:pPr algn="ctr">
              <a:buFont typeface="Arial" charset="0"/>
              <a:buNone/>
            </a:pPr>
            <a:r>
              <a:rPr lang="pt-BR" sz="2400" b="1" smtClean="0">
                <a:solidFill>
                  <a:srgbClr val="0000FF"/>
                </a:solidFill>
                <a:latin typeface="Arial" charset="0"/>
              </a:rPr>
              <a:t>PRESTAÇÕES</a:t>
            </a:r>
            <a:endParaRPr lang="en-GB" sz="2400" b="1" smtClean="0">
              <a:solidFill>
                <a:srgbClr val="0000FF"/>
              </a:solidFill>
            </a:endParaRPr>
          </a:p>
        </p:txBody>
      </p:sp>
      <p:sp>
        <p:nvSpPr>
          <p:cNvPr id="25603" name="Text Box 4"/>
          <p:cNvSpPr txBox="1">
            <a:spLocks noChangeArrowheads="1"/>
          </p:cNvSpPr>
          <p:nvPr/>
        </p:nvSpPr>
        <p:spPr bwMode="auto">
          <a:xfrm>
            <a:off x="0" y="1773238"/>
            <a:ext cx="9144000" cy="4840287"/>
          </a:xfrm>
          <a:prstGeom prst="rect">
            <a:avLst/>
          </a:prstGeom>
          <a:noFill/>
          <a:ln w="9525">
            <a:noFill/>
            <a:miter lim="800000"/>
            <a:headEnd/>
            <a:tailEnd/>
          </a:ln>
        </p:spPr>
        <p:txBody>
          <a:bodyPr>
            <a:spAutoFit/>
          </a:bodyPr>
          <a:lstStyle/>
          <a:p>
            <a:pPr>
              <a:lnSpc>
                <a:spcPct val="60000"/>
              </a:lnSpc>
              <a:spcBef>
                <a:spcPct val="50000"/>
              </a:spcBef>
            </a:pPr>
            <a:r>
              <a:rPr lang="pt-BR" b="1" u="sng"/>
              <a:t>AS PRESTAÇÕES ECONÔMICAS SÃO</a:t>
            </a:r>
            <a:r>
              <a:rPr lang="pt-BR" b="1"/>
              <a:t>:  </a:t>
            </a:r>
          </a:p>
          <a:p>
            <a:pPr>
              <a:lnSpc>
                <a:spcPct val="60000"/>
              </a:lnSpc>
              <a:spcBef>
                <a:spcPct val="50000"/>
              </a:spcBef>
              <a:buFontTx/>
              <a:buChar char="-"/>
            </a:pPr>
            <a:r>
              <a:rPr lang="pt-BR" b="1"/>
              <a:t> A INDENIZAÇÃO DIÁRIA POR INCAPACIDADE</a:t>
            </a:r>
            <a:r>
              <a:rPr lang="pt-BR" b="1">
                <a:solidFill>
                  <a:srgbClr val="FF0000"/>
                </a:solidFill>
              </a:rPr>
              <a:t> </a:t>
            </a:r>
            <a:r>
              <a:rPr lang="pt-BR" b="1"/>
              <a:t>TEMPORÁRIA ABSOLUTA </a:t>
            </a:r>
          </a:p>
          <a:p>
            <a:pPr>
              <a:lnSpc>
                <a:spcPct val="60000"/>
              </a:lnSpc>
              <a:spcBef>
                <a:spcPct val="50000"/>
              </a:spcBef>
              <a:buFontTx/>
              <a:buChar char="-"/>
            </a:pPr>
            <a:r>
              <a:rPr lang="pt-BR" b="1"/>
              <a:t> A PENSÃO POR INCAPACIDADE</a:t>
            </a:r>
            <a:r>
              <a:rPr lang="pt-BR" b="1">
                <a:solidFill>
                  <a:srgbClr val="FF0000"/>
                </a:solidFill>
              </a:rPr>
              <a:t> </a:t>
            </a:r>
            <a:r>
              <a:rPr lang="pt-BR" b="1"/>
              <a:t>PERMANENTE</a:t>
            </a:r>
          </a:p>
          <a:p>
            <a:pPr>
              <a:lnSpc>
                <a:spcPct val="60000"/>
              </a:lnSpc>
              <a:spcBef>
                <a:spcPct val="50000"/>
              </a:spcBef>
            </a:pPr>
            <a:r>
              <a:rPr lang="pt-BR" b="1"/>
              <a:t>- O SUBSÍDIO POR ASSISTÊNCIA PESSOAL CONTINUADA </a:t>
            </a:r>
          </a:p>
          <a:p>
            <a:pPr>
              <a:lnSpc>
                <a:spcPct val="60000"/>
              </a:lnSpc>
              <a:spcBef>
                <a:spcPct val="50000"/>
              </a:spcBef>
              <a:buFontTx/>
              <a:buChar char="-"/>
            </a:pPr>
            <a:r>
              <a:rPr lang="pt-BR" b="1"/>
              <a:t> A PENSÃO PARA OS SOBREVIVENTES</a:t>
            </a:r>
          </a:p>
          <a:p>
            <a:pPr>
              <a:lnSpc>
                <a:spcPct val="95000"/>
              </a:lnSpc>
              <a:spcBef>
                <a:spcPct val="55000"/>
              </a:spcBef>
              <a:buFontTx/>
              <a:buChar char="-"/>
            </a:pPr>
            <a:r>
              <a:rPr lang="pt-BR" b="1"/>
              <a:t> O SUBSÍDIO ESPECIAL CONTINUADO, PARA SOBREVIVENTES DE PORTADORES DE DEFICIENCIAS GRAVES </a:t>
            </a:r>
            <a:endParaRPr lang="pt-BR" b="1">
              <a:solidFill>
                <a:srgbClr val="FF0000"/>
              </a:solidFill>
            </a:endParaRPr>
          </a:p>
          <a:p>
            <a:pPr>
              <a:lnSpc>
                <a:spcPct val="60000"/>
              </a:lnSpc>
              <a:spcBef>
                <a:spcPct val="50000"/>
              </a:spcBef>
              <a:buFontTx/>
              <a:buChar char="-"/>
            </a:pPr>
            <a:r>
              <a:rPr lang="pt-BR" b="1"/>
              <a:t> O SUBSÍDIO UNA TANTUM NO CASO DE MORTE</a:t>
            </a:r>
          </a:p>
          <a:p>
            <a:pPr>
              <a:lnSpc>
                <a:spcPct val="80000"/>
              </a:lnSpc>
              <a:spcBef>
                <a:spcPct val="50000"/>
              </a:spcBef>
              <a:buFontTx/>
              <a:buChar char="-"/>
            </a:pPr>
            <a:r>
              <a:rPr lang="pt-BR" b="1"/>
              <a:t> A PENSÃO DE MUDANÇA (renda garantida ao trabalhador que muda/abandona o posto de trabalho devido a silicose e asbestose) </a:t>
            </a:r>
          </a:p>
          <a:p>
            <a:pPr>
              <a:lnSpc>
                <a:spcPct val="60000"/>
              </a:lnSpc>
              <a:spcBef>
                <a:spcPct val="50000"/>
              </a:spcBef>
              <a:buFontTx/>
              <a:buChar char="-"/>
            </a:pPr>
            <a:r>
              <a:rPr lang="pt-BR" b="1"/>
              <a:t> O RESGATE DA RENDA (APENAS EM AGRICULTURA)</a:t>
            </a:r>
          </a:p>
          <a:p>
            <a:pPr>
              <a:lnSpc>
                <a:spcPct val="60000"/>
              </a:lnSpc>
              <a:spcBef>
                <a:spcPct val="50000"/>
              </a:spcBef>
              <a:buFontTx/>
              <a:buChar char="-"/>
            </a:pPr>
            <a:endParaRPr lang="pt-BR" b="1"/>
          </a:p>
          <a:p>
            <a:pPr>
              <a:lnSpc>
                <a:spcPct val="60000"/>
              </a:lnSpc>
              <a:spcBef>
                <a:spcPct val="50000"/>
              </a:spcBef>
            </a:pPr>
            <a:r>
              <a:rPr lang="pt-BR" b="1" u="sng"/>
              <a:t>AS PRESTAÇÕES SANITÁRIAS INCLUEM</a:t>
            </a:r>
            <a:r>
              <a:rPr lang="pt-BR" b="1"/>
              <a:t>:</a:t>
            </a:r>
          </a:p>
          <a:p>
            <a:pPr>
              <a:lnSpc>
                <a:spcPct val="60000"/>
              </a:lnSpc>
              <a:spcBef>
                <a:spcPct val="50000"/>
              </a:spcBef>
              <a:buFontTx/>
              <a:buChar char="-"/>
            </a:pPr>
            <a:r>
              <a:rPr lang="pt-BR" b="1"/>
              <a:t> PRÓTESES E APARELHOS MÉDICOS;</a:t>
            </a:r>
          </a:p>
          <a:p>
            <a:pPr>
              <a:lnSpc>
                <a:spcPct val="60000"/>
              </a:lnSpc>
              <a:spcBef>
                <a:spcPct val="50000"/>
              </a:spcBef>
            </a:pPr>
            <a:r>
              <a:rPr lang="pt-BR" b="1"/>
              <a:t>- CUIDADOS MÉDICOS E CIRÚRGICOS; </a:t>
            </a:r>
          </a:p>
          <a:p>
            <a:pPr>
              <a:lnSpc>
                <a:spcPct val="60000"/>
              </a:lnSpc>
              <a:spcBef>
                <a:spcPct val="50000"/>
              </a:spcBef>
              <a:buFontTx/>
              <a:buChar char="-"/>
            </a:pPr>
            <a:r>
              <a:rPr lang="pt-BR" b="1"/>
              <a:t> EXAMES MÉDICOS E ATESTADOS MÉDICO-LEGAIS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body" idx="4294967295"/>
          </p:nvPr>
        </p:nvSpPr>
        <p:spPr>
          <a:xfrm>
            <a:off x="179388" y="115888"/>
            <a:ext cx="8785225" cy="6524625"/>
          </a:xfrm>
        </p:spPr>
        <p:txBody>
          <a:bodyPr/>
          <a:lstStyle/>
          <a:p>
            <a:pPr marL="3175" indent="-3175" algn="ctr">
              <a:lnSpc>
                <a:spcPct val="80000"/>
              </a:lnSpc>
              <a:buFont typeface="Arial" charset="0"/>
              <a:buNone/>
            </a:pPr>
            <a:r>
              <a:rPr lang="pt-BR" sz="2400" b="1" smtClean="0">
                <a:solidFill>
                  <a:srgbClr val="0000FF"/>
                </a:solidFill>
                <a:latin typeface="Arial" charset="0"/>
              </a:rPr>
              <a:t>AS PRESTAÇÕES ECONÔMICAS</a:t>
            </a:r>
          </a:p>
          <a:p>
            <a:pPr marL="3175" indent="-3175" algn="ctr">
              <a:lnSpc>
                <a:spcPct val="80000"/>
              </a:lnSpc>
              <a:buFont typeface="Arial" charset="0"/>
              <a:buNone/>
            </a:pPr>
            <a:r>
              <a:rPr lang="pt-BR" sz="2400" b="1" smtClean="0">
                <a:solidFill>
                  <a:srgbClr val="0000FF"/>
                </a:solidFill>
                <a:latin typeface="Arial" charset="0"/>
              </a:rPr>
              <a:t>REGRAS GERAIS</a:t>
            </a:r>
          </a:p>
          <a:p>
            <a:pPr marL="3175" indent="-3175" algn="ctr">
              <a:lnSpc>
                <a:spcPct val="80000"/>
              </a:lnSpc>
              <a:buFont typeface="Arial" charset="0"/>
              <a:buNone/>
            </a:pPr>
            <a:endParaRPr lang="pt-BR" sz="700" b="1" smtClean="0">
              <a:solidFill>
                <a:srgbClr val="0000FF"/>
              </a:solidFill>
              <a:latin typeface="Arial" charset="0"/>
            </a:endParaRPr>
          </a:p>
          <a:p>
            <a:pPr marL="3175" indent="-3175">
              <a:lnSpc>
                <a:spcPct val="80000"/>
              </a:lnSpc>
              <a:buFont typeface="Arial" charset="0"/>
              <a:buNone/>
            </a:pPr>
            <a:r>
              <a:rPr lang="pt-BR" sz="2400" b="1" smtClean="0">
                <a:latin typeface="Arial" charset="0"/>
              </a:rPr>
              <a:t>Art. 110 T.U.,</a:t>
            </a:r>
          </a:p>
          <a:p>
            <a:pPr marL="3175" indent="-3175" algn="just">
              <a:lnSpc>
                <a:spcPct val="80000"/>
              </a:lnSpc>
              <a:buFont typeface="Arial" charset="0"/>
              <a:buNone/>
            </a:pPr>
            <a:r>
              <a:rPr lang="pt-BR" sz="2400" b="1" smtClean="0">
                <a:latin typeface="Arial" charset="0"/>
              </a:rPr>
              <a:t>“</a:t>
            </a:r>
            <a:r>
              <a:rPr lang="pt-BR" sz="2400" b="1" i="1" smtClean="0">
                <a:latin typeface="Arial" charset="0"/>
              </a:rPr>
              <a:t>A NENHUM TÍTULO PODEM SER CEDIDOS, PENHORADOS OU SEQUESTRADOS, OS CRÉDITOS DAS PRESTAÇÕES, COM EXCEÇÃO DAS CUSTAS JUDICIAIS AS QUAIS O SEGURADO OU OS BENEFICIÁRIOS TENHAM SIDO CONDENADOS A PAGAR</a:t>
            </a:r>
            <a:r>
              <a:rPr lang="pt-BR" sz="2400" smtClean="0">
                <a:latin typeface="Arial" charset="0"/>
              </a:rPr>
              <a:t>”</a:t>
            </a:r>
          </a:p>
          <a:p>
            <a:pPr marL="3175" indent="-3175">
              <a:lnSpc>
                <a:spcPct val="80000"/>
              </a:lnSpc>
              <a:buFont typeface="Arial" charset="0"/>
              <a:buNone/>
            </a:pPr>
            <a:endParaRPr lang="pt-BR" sz="800" smtClean="0">
              <a:latin typeface="Arial" charset="0"/>
            </a:endParaRPr>
          </a:p>
          <a:p>
            <a:pPr marL="3175" indent="-3175">
              <a:lnSpc>
                <a:spcPct val="80000"/>
              </a:lnSpc>
              <a:buFont typeface="Arial" charset="0"/>
              <a:buNone/>
            </a:pPr>
            <a:endParaRPr lang="pt-BR" sz="800" smtClean="0">
              <a:latin typeface="Arial" charset="0"/>
            </a:endParaRPr>
          </a:p>
          <a:p>
            <a:pPr marL="3175" indent="-3175" algn="just">
              <a:lnSpc>
                <a:spcPct val="80000"/>
              </a:lnSpc>
              <a:buFont typeface="Arial" charset="0"/>
              <a:buNone/>
            </a:pPr>
            <a:r>
              <a:rPr lang="pt-BR" sz="2400" b="1" smtClean="0">
                <a:latin typeface="Arial" charset="0"/>
              </a:rPr>
              <a:t>ART. 114 T.U.</a:t>
            </a:r>
          </a:p>
          <a:p>
            <a:pPr marL="3175" indent="-3175" algn="just">
              <a:lnSpc>
                <a:spcPct val="80000"/>
              </a:lnSpc>
              <a:buFont typeface="Arial" charset="0"/>
              <a:buNone/>
            </a:pPr>
            <a:r>
              <a:rPr lang="pt-BR" sz="2400" b="1" smtClean="0">
                <a:latin typeface="Arial" charset="0"/>
              </a:rPr>
              <a:t>“</a:t>
            </a:r>
            <a:r>
              <a:rPr lang="pt-BR" sz="2400" b="1" i="1" smtClean="0">
                <a:latin typeface="Arial" charset="0"/>
              </a:rPr>
              <a:t>DECLARA-SE NULO QUALQUER PACTO FIRMADO A  FIM DE EVITAR O PAGAMENTO DAS INDENIZAÇÕES OU REDUZIR O SEU VALOR</a:t>
            </a:r>
            <a:r>
              <a:rPr lang="pt-BR" sz="2400" b="1" smtClean="0">
                <a:latin typeface="Arial" charset="0"/>
              </a:rPr>
              <a:t>”</a:t>
            </a:r>
          </a:p>
          <a:p>
            <a:pPr marL="3175" indent="-3175" algn="just">
              <a:lnSpc>
                <a:spcPct val="80000"/>
              </a:lnSpc>
              <a:buFont typeface="Arial" charset="0"/>
              <a:buNone/>
            </a:pPr>
            <a:endParaRPr lang="pt-BR" sz="800" b="1" smtClean="0">
              <a:latin typeface="Arial" charset="0"/>
            </a:endParaRPr>
          </a:p>
          <a:p>
            <a:pPr marL="3175" indent="-3175" algn="just">
              <a:lnSpc>
                <a:spcPct val="80000"/>
              </a:lnSpc>
              <a:buFont typeface="Arial" charset="0"/>
              <a:buNone/>
            </a:pPr>
            <a:endParaRPr lang="pt-BR" sz="800" b="1" smtClean="0">
              <a:latin typeface="Arial" charset="0"/>
            </a:endParaRPr>
          </a:p>
          <a:p>
            <a:pPr marL="3175" indent="-3175" algn="just">
              <a:lnSpc>
                <a:spcPct val="80000"/>
              </a:lnSpc>
              <a:buFont typeface="Arial" charset="0"/>
              <a:buNone/>
            </a:pPr>
            <a:r>
              <a:rPr lang="pt-BR" sz="2400" b="1" smtClean="0">
                <a:latin typeface="Arial" charset="0"/>
              </a:rPr>
              <a:t>ART. 65 T.U.</a:t>
            </a:r>
          </a:p>
          <a:p>
            <a:pPr marL="3175" indent="-3175" algn="just">
              <a:lnSpc>
                <a:spcPct val="80000"/>
              </a:lnSpc>
              <a:buFont typeface="Arial" charset="0"/>
              <a:buNone/>
            </a:pPr>
            <a:r>
              <a:rPr lang="pt-BR" sz="2400" b="1" smtClean="0">
                <a:latin typeface="Arial" charset="0"/>
              </a:rPr>
              <a:t>“</a:t>
            </a:r>
            <a:r>
              <a:rPr lang="pt-BR" sz="2400" b="1" i="1" smtClean="0">
                <a:latin typeface="Arial" charset="0"/>
              </a:rPr>
              <a:t>O SEGURADO QUE TIVER SIMULADO UM ACIDENTE DE TRABALHO OU UMA DOENÇA PROFISSIONAL, OU QUE TENHA AGRAVADO AS SEQUELAS COM DOLO, PERDE O DIREITO A QUALQUER PRESTAÇÃO</a:t>
            </a:r>
            <a:r>
              <a:rPr lang="pt-BR" sz="2400" b="1" smtClean="0">
                <a:latin typeface="Arial" charset="0"/>
              </a:rPr>
              <a:t>”.</a:t>
            </a:r>
            <a:endParaRPr lang="pt-BR" sz="2400" b="1" smtClean="0">
              <a:solidFill>
                <a:srgbClr val="FFFF00"/>
              </a:solidFill>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6927</TotalTime>
  <Words>2712</Words>
  <Application>Microsoft Office PowerPoint</Application>
  <PresentationFormat>Apresentação na tela (4:3)</PresentationFormat>
  <Paragraphs>269</Paragraphs>
  <Slides>33</Slides>
  <Notes>21</Notes>
  <HiddenSlides>0</HiddenSlides>
  <MMClips>0</MMClips>
  <ScaleCrop>false</ScaleCrop>
  <HeadingPairs>
    <vt:vector size="4" baseType="variant">
      <vt:variant>
        <vt:lpstr>Tema</vt:lpstr>
      </vt:variant>
      <vt:variant>
        <vt:i4>1</vt:i4>
      </vt:variant>
      <vt:variant>
        <vt:lpstr>Títulos de slides</vt:lpstr>
      </vt:variant>
      <vt:variant>
        <vt:i4>33</vt:i4>
      </vt:variant>
    </vt:vector>
  </HeadingPairs>
  <TitlesOfParts>
    <vt:vector size="34" baseType="lpstr">
      <vt:lpstr>Tema do Office</vt:lpstr>
      <vt:lpstr>Apresentação do PowerPoint</vt:lpstr>
      <vt:lpstr>A IMPORTÂNCIA DAS DEFINIÇÕES</vt:lpstr>
      <vt:lpstr>ART. 2-210 T.U. (D.P.R. N. 1124/1965)  </vt:lpstr>
      <vt:lpstr>Apresentação do PowerPoint</vt:lpstr>
      <vt:lpstr>DEFINIÇÃO DE DOENÇA PROFISSIONAL</vt:lpstr>
      <vt:lpstr>DOENÇAS INCLUÍDAS NAS TABELAS  (D.M. 9/4/2008) *</vt:lpstr>
      <vt:lpstr>A REGRA DE AUTOMATICIDADE DAS PRESTAÇÕES  </vt:lpstr>
      <vt:lpstr>OS TRABALHADORES SEGURADOS TÊM DIREITO A RECEBER AS PRESTAÇÕES ECONÔMICAS E SANITÁRIAS (ART. 66 T.U.) </vt:lpstr>
      <vt:lpstr>Apresentação do PowerPoint</vt:lpstr>
      <vt:lpstr>Apresentação do PowerPoint</vt:lpstr>
      <vt:lpstr>Apresentação do PowerPoint</vt:lpstr>
      <vt:lpstr>O SIGNIFICADO DO DANO BIOLÓGICO</vt:lpstr>
      <vt:lpstr>O ART. 13 DO D.LGS. N. 38/2000 DEFINE O DANO BIOLÓGICO NO ÂMBITO DA COBERTURA DO SEGURO OBRIGATÓRIO CONTRA OS ACIDENTES DE TRABALHO E AS DOENÇAS PROFISSIONAIS, COMO:  “LESÃO À INTEGRIDADE FÍSICA E MORAL DA PESSOA, SUSCETÍVEL DE AVALIAÇÃO MÉDICO-LEGAL” E ESTABELECE QUE “A PRESTAÇÃO PARA A REPARAÇÃO DO DANO BIOLÓGICO É CALCULADA INDEPENDENTEMENTE DA CAPACIDADE DE PRODUÇÃO DE RENDA DA VÍTIMA”</vt:lpstr>
      <vt:lpstr>Apresentação do PowerPoint</vt:lpstr>
      <vt:lpstr>PARA EVITAR UM AUMENTO EXCESSIVO DOS PRÊMIOS, O LEGISLADOR PREVIU APENAS UMA COBERTURA PARCIAL DO DANO BIOLÓGICO. 
O SISTEMA ESTÁ ORGANIZADO EM TRÊS DIVERSAS FAIXAS DE COBERTURA: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 EXONERAÇÃO DA RESPONSABILIDADE CIVIL DO EMPREGADOR    </vt:lpstr>
      <vt:lpstr>EXCEÇÃO À REGRA DE EXONERAÇÃO</vt:lpstr>
      <vt:lpstr>CONSEQUÊNCIAS</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henrique</dc:creator>
  <cp:lastModifiedBy>Rebecca Rafaela souza Pereira de Melo - MPS</cp:lastModifiedBy>
  <cp:revision>202</cp:revision>
  <dcterms:created xsi:type="dcterms:W3CDTF">2011-09-17T21:27:07Z</dcterms:created>
  <dcterms:modified xsi:type="dcterms:W3CDTF">2015-11-26T11:47:22Z</dcterms:modified>
</cp:coreProperties>
</file>