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79" r:id="rId2"/>
    <p:sldId id="780" r:id="rId3"/>
    <p:sldId id="781" r:id="rId4"/>
    <p:sldId id="782" r:id="rId5"/>
    <p:sldId id="783" r:id="rId6"/>
    <p:sldId id="784" r:id="rId7"/>
    <p:sldId id="785" r:id="rId8"/>
    <p:sldId id="786" r:id="rId9"/>
    <p:sldId id="787" r:id="rId10"/>
    <p:sldId id="788" r:id="rId11"/>
    <p:sldId id="789" r:id="rId12"/>
    <p:sldId id="790" r:id="rId13"/>
    <p:sldId id="791" r:id="rId14"/>
    <p:sldId id="792" r:id="rId15"/>
    <p:sldId id="793" r:id="rId16"/>
    <p:sldId id="794" r:id="rId17"/>
    <p:sldId id="795" r:id="rId18"/>
    <p:sldId id="796" r:id="rId19"/>
    <p:sldId id="797" r:id="rId20"/>
    <p:sldId id="798" r:id="rId21"/>
    <p:sldId id="799" r:id="rId22"/>
    <p:sldId id="800" r:id="rId23"/>
    <p:sldId id="801" r:id="rId24"/>
    <p:sldId id="802" r:id="rId25"/>
    <p:sldId id="803" r:id="rId26"/>
    <p:sldId id="804" r:id="rId27"/>
    <p:sldId id="805" r:id="rId28"/>
  </p:sldIdLst>
  <p:sldSz cx="12192000" cy="6858000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6A9B"/>
    <a:srgbClr val="1D7125"/>
    <a:srgbClr val="4D7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0449" autoAdjust="0"/>
  </p:normalViewPr>
  <p:slideViewPr>
    <p:cSldViewPr>
      <p:cViewPr varScale="1">
        <p:scale>
          <a:sx n="105" d="100"/>
          <a:sy n="105" d="100"/>
        </p:scale>
        <p:origin x="756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2658"/>
    </p:cViewPr>
  </p:sorterViewPr>
  <p:notesViewPr>
    <p:cSldViewPr>
      <p:cViewPr varScale="1">
        <p:scale>
          <a:sx n="50" d="100"/>
          <a:sy n="50" d="100"/>
        </p:scale>
        <p:origin x="288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E981E5-0E58-4C8B-ACD7-346C2A737375}" type="datetimeFigureOut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5704E9-723E-47F5-8AE1-D8DCEAE026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028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128759-CEC6-4BD4-9D80-3073B8A9AEA3}" type="datetimeFigureOut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9F2454-1EC9-4D5E-AA6A-0285BCB22B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193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 noTextEdit="1"/>
          </p:cNvSpPr>
          <p:nvPr>
            <p:ph type="sldImg"/>
          </p:nvPr>
        </p:nvSpPr>
        <p:spPr bwMode="auto">
          <a:xfrm>
            <a:off x="412750" y="695325"/>
            <a:ext cx="6192838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625" y="4414838"/>
            <a:ext cx="5135563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pt-BR" smtClean="0"/>
          </a:p>
        </p:txBody>
      </p:sp>
    </p:spTree>
    <p:extLst>
      <p:ext uri="{BB962C8B-B14F-4D97-AF65-F5344CB8AC3E}">
        <p14:creationId xmlns:p14="http://schemas.microsoft.com/office/powerpoint/2010/main" val="1749353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EE8AFC-6CD0-46D8-9915-6A8D6CC01966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5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264563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02FCDE-3DCE-4D03-9590-E462F02D15C3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493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741363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22C74-F91C-4C06-9775-9EA9342179B7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615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C2E181-C1D0-4133-BBF3-5D73524FE3A2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780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687E56-C19B-448E-939F-E9112D4C90FA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534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62F537-5D37-4D3C-B147-83771D296C0F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419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A84082-DC06-4BA5-AA7C-43152521333B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32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79EC-9DF5-48F6-B8CB-1C2BF286C927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90D678-7674-44BD-A6AD-E5B7A79EB4E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199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736F9-C5C9-4660-ABB0-D9E0519F9F21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8644C-4974-4EAA-A7AC-3DB859F118A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016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35AFB-E3A0-412C-96CF-6F4FD0085AAE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C84AB-121B-4E93-875E-AA9B29B9BEB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206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109728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113558"/>
            <a:ext cx="10972800" cy="4425355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56011-2788-455F-AE6F-ACB01657EDC4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7BC74CD-EC6B-447D-B87D-39696059EF2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336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0A659-D892-4115-9F9C-BE2B238BA5FB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629E4DC-A2B6-4774-AD31-F49EE509AD5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837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11106150" y="6356350"/>
            <a:ext cx="384175" cy="501650"/>
          </a:xfrm>
          <a:prstGeom prst="rect">
            <a:avLst/>
          </a:prstGeom>
          <a:solidFill>
            <a:srgbClr val="92D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D912C-161F-407D-8049-BE3FA17CA056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ADF5523-1858-449F-93E9-E01AF9DD33E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223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A9CBC-0D0F-4948-9DCE-99250BD2DA27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B9A4E4-C737-416E-B57F-8983BB57D8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698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65148-3282-46A1-9CFD-5866EA7FEEB6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59657-6DA3-4C40-9BC6-0AA4D1552CE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99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11B44-2A89-4F60-A87D-62035AC67663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4238-F5E2-4095-A4FD-44790BC879F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21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317FA-BBD4-4517-A6DD-DAC1CE33C4DC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4691-520B-400B-B14B-50961E98A0E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87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1EE89-FF82-412E-99FE-620F5641A9AA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55EA5-AB7F-43E9-A158-86630B00E2C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705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5572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700213"/>
            <a:ext cx="10972800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smtClean="0"/>
              <a:t>Clique para editar os estilos do texto mestre</a:t>
            </a:r>
          </a:p>
          <a:p>
            <a:pPr lvl="1"/>
            <a:r>
              <a:rPr lang="pt-BR" altLang="es-ES" smtClean="0"/>
              <a:t>Segundo nível</a:t>
            </a:r>
          </a:p>
          <a:p>
            <a:pPr lvl="2"/>
            <a:r>
              <a:rPr lang="pt-BR" altLang="es-ES" smtClean="0"/>
              <a:t>Terceiro nível</a:t>
            </a:r>
          </a:p>
          <a:p>
            <a:pPr lvl="3"/>
            <a:r>
              <a:rPr lang="pt-BR" altLang="es-ES" smtClean="0"/>
              <a:t>Quarto nível</a:t>
            </a:r>
          </a:p>
          <a:p>
            <a:pPr lvl="4"/>
            <a:r>
              <a:rPr lang="pt-BR" altLang="es-E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D2AAB9-8C2E-45E1-8D32-417527EA21CA}" type="datetime1">
              <a:rPr lang="pt-BR"/>
              <a:pPr>
                <a:defRPr/>
              </a:pPr>
              <a:t>28/02/2018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270C7B-6FF5-434E-81F6-41CEA80111D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-7938" y="-9525"/>
            <a:ext cx="10496551" cy="701675"/>
          </a:xfrm>
          <a:prstGeom prst="rect">
            <a:avLst/>
          </a:prstGeom>
          <a:solidFill>
            <a:srgbClr val="126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1032" name="CaixaDeTexto 7"/>
          <p:cNvSpPr txBox="1">
            <a:spLocks noChangeArrowheads="1"/>
          </p:cNvSpPr>
          <p:nvPr userDrawn="1"/>
        </p:nvSpPr>
        <p:spPr bwMode="auto">
          <a:xfrm>
            <a:off x="173038" y="66675"/>
            <a:ext cx="70088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es-ES" sz="1500" smtClean="0">
                <a:solidFill>
                  <a:schemeClr val="bg1"/>
                </a:solidFill>
                <a:latin typeface="Gotham Bold"/>
              </a:rPr>
              <a:t>SECRETARIA DE PREVIDÊNCIA</a:t>
            </a:r>
          </a:p>
          <a:p>
            <a:pPr eaLnBrk="1" hangingPunct="1">
              <a:defRPr/>
            </a:pPr>
            <a:r>
              <a:rPr lang="pt-BR" altLang="es-ES" sz="1500" smtClean="0">
                <a:solidFill>
                  <a:schemeClr val="bg1"/>
                </a:solidFill>
                <a:latin typeface="Gotham Bold"/>
              </a:rPr>
              <a:t>MINISTÉRIO DA FAZENDA</a:t>
            </a:r>
            <a:endParaRPr lang="pt-BR" altLang="es-ES" sz="1500" b="1" smtClean="0">
              <a:solidFill>
                <a:schemeClr val="bg1"/>
              </a:solidFill>
              <a:latin typeface="Gotham Bold"/>
            </a:endParaRPr>
          </a:p>
        </p:txBody>
      </p:sp>
      <p:pic>
        <p:nvPicPr>
          <p:cNvPr id="1033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788" y="114300"/>
            <a:ext cx="14001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igur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1189038"/>
            <a:ext cx="75438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566988" y="1412875"/>
            <a:ext cx="69342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t-BR" altLang="pt-BR" sz="5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altLang="pt-BR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RESULTADO DO REGIME GERAL DE PREVIDÊNCIA SOCIAL – RGPS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altLang="pt-BR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Janeiro/2018</a:t>
            </a:r>
            <a:endParaRPr lang="pt-BR" altLang="pt-BR" sz="4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endParaRPr lang="pt-BR" altLang="pt-BR" sz="2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altLang="pt-BR" sz="24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Brasília, fevereiro de 2018</a:t>
            </a:r>
          </a:p>
          <a:p>
            <a:pPr algn="ctr">
              <a:spcBef>
                <a:spcPct val="50000"/>
              </a:spcBef>
              <a:defRPr/>
            </a:pPr>
            <a:endParaRPr lang="pt-BR" altLang="pt-BR" sz="20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063750" y="6165850"/>
            <a:ext cx="828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pt-B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SPPS – Secretaria de Políticas de Previdência Social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46075" y="722313"/>
            <a:ext cx="114998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Em R$ milhões nominais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0038" y="6488113"/>
            <a:ext cx="579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SPREV/MF.</a:t>
            </a:r>
            <a:endParaRPr lang="pt-BR" altLang="pt-BR" sz="9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21508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441450"/>
            <a:ext cx="1136650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34963" y="765175"/>
            <a:ext cx="10729912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Acumulado nos últimos 12 meses - Em R$ milhões de Janeiro de </a:t>
            </a:r>
            <a:r>
              <a:rPr lang="pt-BR" altLang="pt-BR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2018 </a:t>
            </a: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(INPC)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34963" y="6480175"/>
            <a:ext cx="64706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Elaboração: SPREV/MF.</a:t>
            </a:r>
          </a:p>
        </p:txBody>
      </p:sp>
      <p:pic>
        <p:nvPicPr>
          <p:cNvPr id="2253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484313"/>
            <a:ext cx="1144905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803275" y="725488"/>
            <a:ext cx="10333038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Acumulado nos últimos 12 meses - Em R$ milhões nominais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63525" y="6459538"/>
            <a:ext cx="64436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Elaboração: SPREV/MF.</a:t>
            </a:r>
          </a:p>
        </p:txBody>
      </p:sp>
      <p:pic>
        <p:nvPicPr>
          <p:cNvPr id="24580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444625"/>
            <a:ext cx="11304588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407988" y="1052513"/>
            <a:ext cx="10728325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TENDÊNCIAS </a:t>
            </a:r>
          </a:p>
          <a:p>
            <a:pPr algn="ctr">
              <a:defRPr/>
            </a:pPr>
            <a:r>
              <a:rPr lang="pt-BR" altLang="pt-B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ARRECADAÇÃO, DESPESA E </a:t>
            </a:r>
            <a:r>
              <a:rPr lang="pt-BR" altLang="pt-B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RESULTADO PREVIDENCIÁRIO</a:t>
            </a:r>
            <a:endParaRPr lang="pt-BR" altLang="pt-BR" sz="4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34963" y="733425"/>
            <a:ext cx="107299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Arrecadação Líquida e Despesa com Benefícios Previdenciários, nos últimos 25 meses –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Em R$ bilhões de </a:t>
            </a:r>
            <a:r>
              <a:rPr lang="pt-BR" altLang="pt-B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Janeiro/2018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INPC –</a:t>
            </a:r>
            <a:endParaRPr lang="pt-BR" altLang="pt-BR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995863" y="112236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pt-BR" sz="2000">
              <a:latin typeface="Times New Roman" panose="02020603050405020304" pitchFamily="18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07988" y="6278563"/>
            <a:ext cx="5562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SPREV/MF.</a:t>
            </a:r>
          </a:p>
        </p:txBody>
      </p:sp>
      <p:pic>
        <p:nvPicPr>
          <p:cNvPr id="26629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1381125"/>
            <a:ext cx="112331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407988" y="765175"/>
            <a:ext cx="107283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pt-BR" altLang="pt-BR" sz="20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Composição da Arrecadação Líquida</a:t>
            </a:r>
            <a:endParaRPr lang="pt-BR" altLang="pt-BR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Arrecadação Corrente, Recuperação de Créditos e Transferência a Terceiros, nos últimos 25 meses –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Em R$ bilhões de </a:t>
            </a:r>
            <a:r>
              <a:rPr lang="pt-BR" altLang="pt-B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Janeiro/2018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INPC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07988" y="6464300"/>
            <a:ext cx="67040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SPREV/MF.</a:t>
            </a:r>
          </a:p>
        </p:txBody>
      </p:sp>
      <p:pic>
        <p:nvPicPr>
          <p:cNvPr id="2765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628775"/>
            <a:ext cx="11377612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334963" y="692150"/>
            <a:ext cx="108013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20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Composição da Despesa com Benefícios Previdenciários</a:t>
            </a:r>
          </a:p>
          <a:p>
            <a:pPr algn="ctr"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Benefícios Pagos pelo INSS e Sentenças Judiciais nos últimos 25 meses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– Em R$ bilhões de </a:t>
            </a:r>
            <a:r>
              <a:rPr lang="pt-BR" altLang="pt-B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Janeiro/2018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(INPC)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88938" y="6481763"/>
            <a:ext cx="55626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SPREV/MF.</a:t>
            </a:r>
          </a:p>
        </p:txBody>
      </p:sp>
      <p:pic>
        <p:nvPicPr>
          <p:cNvPr id="29700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628775"/>
            <a:ext cx="112331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34963" y="692150"/>
            <a:ext cx="1072991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Resultado da Previdência Social nos últimos 25 meses –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000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 R$ bilhões de Janeiro/2018 - INPC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23888" y="6488113"/>
            <a:ext cx="55626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SPREV/MF.</a:t>
            </a:r>
          </a:p>
        </p:txBody>
      </p:sp>
      <p:pic>
        <p:nvPicPr>
          <p:cNvPr id="30724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530350"/>
            <a:ext cx="10872787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407988" y="765175"/>
            <a:ext cx="107283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0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Resultado do RGPS por Clientela – Média móvel de 12 meses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20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(janeiro/2008 a janeiro/2018) – </a:t>
            </a:r>
            <a:r>
              <a:rPr lang="pt-BR" altLang="pt-BR" sz="2000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 R$ Milhões de Janeiro/2018 - INPC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03238" y="6381750"/>
            <a:ext cx="5562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SPREV/MF.</a:t>
            </a:r>
          </a:p>
        </p:txBody>
      </p:sp>
      <p:pic>
        <p:nvPicPr>
          <p:cNvPr id="3277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1268413"/>
            <a:ext cx="1101725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34963" y="765175"/>
            <a:ext cx="108013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Resultado do RGPS – Média móvel de 12 meses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(janeiro/2008 a janeiro/2018) </a:t>
            </a:r>
            <a:r>
              <a:rPr lang="pt-BR" altLang="pt-BR" sz="1800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 R$ bilhões de Janeiro/2018 (INPC)</a:t>
            </a:r>
            <a:r>
              <a:rPr lang="pt-BR" altLang="pt-BR" sz="2000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4963" y="6437313"/>
            <a:ext cx="55626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SPREV/MF.</a:t>
            </a:r>
          </a:p>
        </p:txBody>
      </p:sp>
      <p:pic>
        <p:nvPicPr>
          <p:cNvPr id="34820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268413"/>
            <a:ext cx="11161712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560513" y="1052513"/>
            <a:ext cx="914400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ARRECADAÇÃO LÍQUIDA,  DESPESA COM BENEFÍCIOS E RESULTADO PREVIDENCIÁRIO </a:t>
            </a:r>
          </a:p>
          <a:p>
            <a:pPr algn="ctr">
              <a:defRPr/>
            </a:pPr>
            <a:endParaRPr lang="pt-BR" altLang="pt-BR" sz="4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URBANO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524000" y="2060575"/>
            <a:ext cx="9144000" cy="215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BENEFÍCIOS EMITIDOS </a:t>
            </a: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(ESTOQUE)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34963" y="735013"/>
            <a:ext cx="113776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17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anose="020B0604020202020204" pitchFamily="34" charset="-128"/>
                <a:cs typeface="Times New Roman" panose="02020603050405020304" pitchFamily="18" charset="0"/>
              </a:rPr>
              <a:t>Quantidade de Benefícios Emitidos – RGPS –</a:t>
            </a:r>
            <a:r>
              <a:rPr lang="pt-BR" altLang="pt-BR" sz="17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anose="020B0604020202020204" pitchFamily="34" charset="-128"/>
                <a:cs typeface="Times New Roman" panose="02020603050405020304" pitchFamily="18" charset="0"/>
              </a:rPr>
              <a:t> Janeiro</a:t>
            </a:r>
            <a:r>
              <a:rPr lang="pt-BR" altLang="pt-BR" sz="1700" b="1" dirty="0" smtClean="0">
                <a:solidFill>
                  <a:srgbClr val="CC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/2017, Dezembro/2017 e Janeiro/2018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34963" y="647065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Fontes: Anuário Estatístico da Previdência Social - AEPS; Boletim Estatístico da Previdência Social – BEPS. 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Obs.: Os benefícios assistenciais, embora operacionalizados pelo INSS, estão sob a responsabilidade do Ministério do Desenvolvimento Social e Combate à Fome</a:t>
            </a:r>
          </a:p>
        </p:txBody>
      </p:sp>
      <p:pic>
        <p:nvPicPr>
          <p:cNvPr id="3789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023938"/>
            <a:ext cx="1134745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34963" y="1212850"/>
            <a:ext cx="1080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200">
                <a:latin typeface="Arial" panose="020B0604020202020204" pitchFamily="34" charset="0"/>
              </a:rPr>
              <a:t>Entre dezembro de 2008 e janeiro de 2018, a quantidade de benefícios previdenciários e acidentários emitidos pela Previdência aumentou 32,4%, passando de 22,8 milhões para 30,8 milhões. 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34963" y="795338"/>
            <a:ext cx="108013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Evolução da Quantidade de Benefícios Emitidos pela Previdência Social</a:t>
            </a:r>
            <a:r>
              <a:rPr lang="pt-BR" altLang="pt-BR" sz="16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br>
              <a:rPr lang="pt-BR" altLang="pt-BR" sz="16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Em milhões de benefícios -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2008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a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2017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(dezembro),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2018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(Janeiro)</a:t>
            </a:r>
            <a:endParaRPr lang="pt-BR" altLang="pt-BR" sz="1600" b="1" dirty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07988" y="648335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Fontes: Anuário Estatístico da Previdência Social - AEPS; Boletim Estatístico da Previdência Social – BEPS.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Obs.: Os benefícios assistenciais, embora operacionalizados pelo INSS, estão sob a responsabilidade do Ministério do Desenvolvimento Social e Combate à Fome</a:t>
            </a:r>
          </a:p>
        </p:txBody>
      </p:sp>
      <p:pic>
        <p:nvPicPr>
          <p:cNvPr id="39941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1670050"/>
            <a:ext cx="11088687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34963" y="746125"/>
            <a:ext cx="108013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pt-BR" altLang="pt-BR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anose="020B0604020202020204" pitchFamily="34" charset="-128"/>
                <a:cs typeface="Times New Roman" panose="02020603050405020304" pitchFamily="18" charset="0"/>
              </a:rPr>
              <a:t>Valor Médio Real dos Benefícios Pagos pela Previdência Social (2011 a 2018)</a:t>
            </a:r>
            <a:r>
              <a:rPr lang="pt-BR" altLang="pt-BR" sz="1600" b="1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br>
              <a:rPr lang="pt-BR" altLang="pt-BR" sz="1600" b="1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t-BR" altLang="pt-BR" sz="1600" b="1" dirty="0" smtClean="0">
                <a:solidFill>
                  <a:srgbClr val="CC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Em Janeiro de cada ano – Em R$ de Janeiro/2018 (INPC)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34963" y="1230313"/>
            <a:ext cx="108013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40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valor médio real dos benefícios da Previdência Social chegou a R$ 1.269,49 em janeiro de 2018, o que representou um crescimento de 9,9% em relação ao mesmo período de 2011.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553200" y="4956175"/>
            <a:ext cx="10985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0000"/>
                </a:solidFill>
                <a:latin typeface="Arial" panose="020B0604020202020204" pitchFamily="34" charset="0"/>
              </a:rPr>
              <a:t>Variação: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0000"/>
                </a:solidFill>
                <a:latin typeface="Arial" panose="020B0604020202020204" pitchFamily="34" charset="0"/>
              </a:rPr>
              <a:t>+9,9%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216275" y="4851400"/>
            <a:ext cx="3346450" cy="3778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H="1">
            <a:off x="7651750" y="2205038"/>
            <a:ext cx="2981325" cy="29511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20675" y="6296025"/>
            <a:ext cx="8610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Fontes: Anuário Estatístico da Previdência Social - AEPS; Boletim Estatístico da Previdência Social – BEPS.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Obs.: Inclui apenas os benefícios previdenciários e acidentários</a:t>
            </a:r>
          </a:p>
        </p:txBody>
      </p:sp>
      <p:pic>
        <p:nvPicPr>
          <p:cNvPr id="4199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1635125"/>
            <a:ext cx="10801350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766763" y="6334125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Fontes: DATAPREV, SUB, SINTESE. Elaboração: SPREV/MF.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Obs.: A existência de benefícios com valores inferiores ao salário mínimo deve-se ao desmembramento de pensões e ao pagamento de benefícios como o salário-família, </a:t>
            </a:r>
            <a:br>
              <a:rPr lang="pt-BR" altLang="pt-BR" sz="900">
                <a:latin typeface="Arial" panose="020B0604020202020204" pitchFamily="34" charset="0"/>
              </a:rPr>
            </a:br>
            <a:r>
              <a:rPr lang="pt-BR" altLang="pt-BR" sz="900">
                <a:latin typeface="Arial" panose="020B0604020202020204" pitchFamily="34" charset="0"/>
              </a:rPr>
              <a:t>o auxílio suplementar, o auxílio acidente e o abono de permanência.</a:t>
            </a:r>
          </a:p>
        </p:txBody>
      </p:sp>
      <p:sp>
        <p:nvSpPr>
          <p:cNvPr id="43011" name="Rectangle 3" descr="Pergaminho"/>
          <p:cNvSpPr>
            <a:spLocks noChangeArrowheads="1"/>
          </p:cNvSpPr>
          <p:nvPr/>
        </p:nvSpPr>
        <p:spPr bwMode="auto">
          <a:xfrm>
            <a:off x="4872038" y="2133600"/>
            <a:ext cx="53292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600">
                <a:solidFill>
                  <a:srgbClr val="CC0000"/>
                </a:solidFill>
                <a:latin typeface="Arial" panose="020B0604020202020204" pitchFamily="34" charset="0"/>
              </a:rPr>
              <a:t>Cerca de 67,2% dos benefícios pagos pelo INSS em Janeiro/2018  possuíam o valor de até um salário mínimo, o que representa um contingente de 23,2 milhões de beneficiários diretos. 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71475" y="796925"/>
            <a:ext cx="1076483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pt-BR" alt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Distribuição de Benefícios Emitidos, segundo faixas de Valores</a:t>
            </a:r>
            <a:r>
              <a:rPr lang="pt-BR" alt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br>
              <a:rPr lang="pt-BR" alt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</a:br>
            <a:r>
              <a:rPr lang="pt-BR" alt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                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Em Pisos Previdenciários (Posição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Janeiro/2018)</a:t>
            </a:r>
            <a:endParaRPr lang="pt-BR" altLang="pt-BR" sz="1600" b="1" dirty="0">
              <a:solidFill>
                <a:srgbClr val="CC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3013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1412875"/>
            <a:ext cx="1080135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524000" y="2492375"/>
            <a:ext cx="9107488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BENEFÍCIOS CONCEDIDOS </a:t>
            </a: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(FLUXO)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34963" y="765175"/>
            <a:ext cx="108013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Quantidade de Benefícios Concedidos – RGPS</a:t>
            </a:r>
          </a:p>
          <a:p>
            <a:pPr algn="ctr">
              <a:lnSpc>
                <a:spcPct val="85000"/>
              </a:lnSpc>
              <a:defRPr/>
            </a:pP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Janeiro/2017, Dezembro/2017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e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Janeiro/2018</a:t>
            </a:r>
            <a:endParaRPr lang="pt-BR" altLang="pt-BR" sz="1600" b="1" dirty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34963" y="6489700"/>
            <a:ext cx="94694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Fontes: Anuário Estatístico da Previdência Social - AEPS; Boletim Estatístico da Previdência Social – BEPS.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SPREV/MF.</a:t>
            </a:r>
          </a:p>
        </p:txBody>
      </p:sp>
      <p:pic>
        <p:nvPicPr>
          <p:cNvPr id="45060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196975"/>
            <a:ext cx="11161712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34963" y="822325"/>
            <a:ext cx="108013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pt-BR" alt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Quantidade de Benefícios Concedidos pela Previdência Social (2010 a 2018)</a:t>
            </a:r>
            <a:r>
              <a:rPr lang="pt-BR" altLang="pt-B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pt-BR" alt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pt-BR" alt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</a:b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Em Janeiro (Em milhares de benefícios)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07988" y="6381750"/>
            <a:ext cx="8229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Fontes: Anuário Estatístico da Previdência Social - AEPS; Boletim Estatístico da Previdência Social – BEPS.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SPREV/MF.</a:t>
            </a:r>
          </a:p>
        </p:txBody>
      </p:sp>
      <p:pic>
        <p:nvPicPr>
          <p:cNvPr id="46084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1333500"/>
            <a:ext cx="11376025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34963" y="836613"/>
            <a:ext cx="10801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Arrecadação Líquida, Despesa com Benefícios e Resultado Previdenciário – </a:t>
            </a:r>
            <a:r>
              <a:rPr lang="pt-BR" altLang="pt-BR" sz="1600" b="1" u="sng">
                <a:solidFill>
                  <a:srgbClr val="CC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URBANO</a:t>
            </a:r>
            <a:r>
              <a:rPr lang="pt-BR" altLang="pt-BR" sz="1800" b="1" u="sng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Janeiro (2017 e 2018) – Em R$ milhões de Janeiro/2018 (INPC)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12738" y="6367463"/>
            <a:ext cx="579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SPREV/MF.</a:t>
            </a:r>
            <a:endParaRPr lang="pt-BR" altLang="pt-BR" sz="9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1229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484313"/>
            <a:ext cx="11664950" cy="48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95275" y="836613"/>
            <a:ext cx="1084103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Arrecadação Líquida, Despesa com Benefícios e Resultado Previdenciário – </a:t>
            </a:r>
            <a:r>
              <a:rPr lang="pt-BR" altLang="pt-BR" sz="1600" b="1" u="sng">
                <a:solidFill>
                  <a:srgbClr val="CC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URBANO</a:t>
            </a:r>
            <a:r>
              <a:rPr lang="pt-BR" altLang="pt-BR" sz="1600" b="1" u="sng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Janeiro (2017 e 2018) – Em R$ milhões nominais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95275" y="6380163"/>
            <a:ext cx="5795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SPREV/MF.</a:t>
            </a:r>
            <a:endParaRPr lang="pt-BR" altLang="pt-BR" sz="9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14340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412875"/>
            <a:ext cx="11664950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560513" y="1052513"/>
            <a:ext cx="914400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ARRECADAÇÃO LÍQUIDA,  DESPESA COM BENEFÍCIOS E RESULTADO PREVIDENCIÁRIO </a:t>
            </a:r>
          </a:p>
          <a:p>
            <a:pPr algn="ctr">
              <a:defRPr/>
            </a:pPr>
            <a:endParaRPr lang="pt-BR" altLang="pt-BR" sz="4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RURAL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07988" y="836613"/>
            <a:ext cx="107283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Arrecadação Líquida, Despesa com Benefícios e Resultado Previdenciários – </a:t>
            </a:r>
            <a:r>
              <a:rPr lang="pt-BR" altLang="pt-BR" sz="1600" b="1" u="sng">
                <a:solidFill>
                  <a:srgbClr val="CC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RURAL</a:t>
            </a:r>
            <a:r>
              <a:rPr lang="pt-BR" altLang="pt-BR" sz="1800" b="1" u="sng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Janeiro (2017 e 2018) – Em R$ milhões de Janeiro/2018 (INPC)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34963" y="5962650"/>
            <a:ext cx="57959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SPREV/MF.</a:t>
            </a:r>
            <a:endParaRPr lang="pt-BR" altLang="pt-BR" sz="9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16388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484313"/>
            <a:ext cx="11593512" cy="448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0038" y="836613"/>
            <a:ext cx="1076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Arrecadação Líquida, Despesa com Benefícios e Resultado Previdenciários – </a:t>
            </a:r>
            <a:r>
              <a:rPr lang="pt-BR" altLang="pt-BR" sz="1600" b="1" u="sng">
                <a:solidFill>
                  <a:srgbClr val="CC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RURAL</a:t>
            </a:r>
            <a:r>
              <a:rPr lang="pt-BR" altLang="pt-BR" sz="1600" b="1" u="sng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Janeiro (2017 e 2018) – Em R$ milhões nominais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0038" y="6488113"/>
            <a:ext cx="579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SPREV/MF.</a:t>
            </a:r>
            <a:endParaRPr lang="pt-BR" altLang="pt-BR" sz="9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1741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38288"/>
            <a:ext cx="1147921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524000" y="981075"/>
            <a:ext cx="91440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RESULTADO DO RGPS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46075" y="695325"/>
            <a:ext cx="1149985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Em R$ milhões de Janeiro de </a:t>
            </a:r>
            <a:r>
              <a:rPr lang="pt-BR" altLang="pt-BR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2018 </a:t>
            </a: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(INPC)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98450" y="6488113"/>
            <a:ext cx="57959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SPREV/MF.</a:t>
            </a:r>
            <a:endParaRPr lang="pt-BR" altLang="pt-BR" sz="9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2048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414463"/>
            <a:ext cx="11341100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4861</TotalTime>
  <Words>1045</Words>
  <Application>Microsoft Office PowerPoint</Application>
  <PresentationFormat>Widescreen</PresentationFormat>
  <Paragraphs>106</Paragraphs>
  <Slides>27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Calibri</vt:lpstr>
      <vt:lpstr>Gotham Bold</vt:lpstr>
      <vt:lpstr>Arial Unicode MS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Demografia</dc:title>
  <dc:creator>46163212134</dc:creator>
  <cp:lastModifiedBy>Renata Nogueira Brumano Castro - SEC_PREV</cp:lastModifiedBy>
  <cp:revision>398</cp:revision>
  <cp:lastPrinted>2017-01-26T10:42:46Z</cp:lastPrinted>
  <dcterms:created xsi:type="dcterms:W3CDTF">2016-02-12T16:57:42Z</dcterms:created>
  <dcterms:modified xsi:type="dcterms:W3CDTF">2018-02-28T20:52:47Z</dcterms:modified>
</cp:coreProperties>
</file>