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779" r:id="rId2"/>
    <p:sldId id="806" r:id="rId3"/>
    <p:sldId id="807" r:id="rId4"/>
    <p:sldId id="808" r:id="rId5"/>
    <p:sldId id="809" r:id="rId6"/>
    <p:sldId id="810" r:id="rId7"/>
    <p:sldId id="811" r:id="rId8"/>
    <p:sldId id="812" r:id="rId9"/>
    <p:sldId id="813" r:id="rId10"/>
    <p:sldId id="814" r:id="rId11"/>
    <p:sldId id="815" r:id="rId12"/>
    <p:sldId id="816" r:id="rId13"/>
    <p:sldId id="817" r:id="rId14"/>
    <p:sldId id="818" r:id="rId15"/>
    <p:sldId id="819" r:id="rId16"/>
    <p:sldId id="820" r:id="rId17"/>
    <p:sldId id="821" r:id="rId18"/>
    <p:sldId id="822" r:id="rId19"/>
    <p:sldId id="823" r:id="rId20"/>
    <p:sldId id="824" r:id="rId21"/>
    <p:sldId id="825" r:id="rId22"/>
    <p:sldId id="826" r:id="rId23"/>
    <p:sldId id="827" r:id="rId24"/>
    <p:sldId id="828" r:id="rId25"/>
    <p:sldId id="829" r:id="rId26"/>
    <p:sldId id="830" r:id="rId27"/>
    <p:sldId id="831" r:id="rId28"/>
  </p:sldIdLst>
  <p:sldSz cx="12192000" cy="6858000"/>
  <p:notesSz cx="6797675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6A9B"/>
    <a:srgbClr val="1D7125"/>
    <a:srgbClr val="4D71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0564" autoAdjust="0"/>
  </p:normalViewPr>
  <p:slideViewPr>
    <p:cSldViewPr>
      <p:cViewPr varScale="1">
        <p:scale>
          <a:sx n="83" d="100"/>
          <a:sy n="83" d="100"/>
        </p:scale>
        <p:origin x="-384" y="-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2658"/>
    </p:cViewPr>
  </p:sorterViewPr>
  <p:notesViewPr>
    <p:cSldViewPr>
      <p:cViewPr varScale="1">
        <p:scale>
          <a:sx n="50" d="100"/>
          <a:sy n="50" d="100"/>
        </p:scale>
        <p:origin x="288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272A10-DB11-43D3-926B-A009B214EFB7}" type="datetimeFigureOut">
              <a:rPr lang="pt-BR"/>
              <a:pPr>
                <a:defRPr/>
              </a:pPr>
              <a:t>27/03/2018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58CC3BA8-CCB9-45DC-A17E-7B43F1B9B80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93832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A2860E-F67E-4CEE-AE65-D259B5E56D03}" type="datetimeFigureOut">
              <a:rPr lang="pt-BR"/>
              <a:pPr>
                <a:defRPr/>
              </a:pPr>
              <a:t>27/03/2018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2D8FE575-6E20-41BA-B0E1-68907AB8A38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01255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 noTextEdit="1"/>
          </p:cNvSpPr>
          <p:nvPr>
            <p:ph type="sldImg"/>
          </p:nvPr>
        </p:nvSpPr>
        <p:spPr bwMode="auto">
          <a:xfrm>
            <a:off x="412750" y="695325"/>
            <a:ext cx="6192838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6625" y="4414838"/>
            <a:ext cx="5135563" cy="4184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CAC4991-03D6-4AB9-A456-3FCCDF1A2814}" type="slidenum">
              <a:rPr lang="pt-BR" altLang="pt-BR">
                <a:latin typeface="Calibri" pitchFamily="34" charset="0"/>
              </a:rPr>
              <a:pPr/>
              <a:t>9</a:t>
            </a:fld>
            <a:endParaRPr lang="pt-BR" altLang="pt-B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C09E83C8-7DE0-441A-AA48-E38010A8C189}" type="slidenum">
              <a:rPr lang="pt-BR" altLang="pt-BR">
                <a:latin typeface="Calibri" pitchFamily="34" charset="0"/>
              </a:rPr>
              <a:pPr/>
              <a:t>12</a:t>
            </a:fld>
            <a:endParaRPr lang="pt-BR" altLang="pt-B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8052A5D-B14D-4D80-86E6-C6D69C7A3A24}" type="slidenum">
              <a:rPr lang="pt-BR" altLang="pt-BR">
                <a:latin typeface="Calibri" pitchFamily="34" charset="0"/>
              </a:rPr>
              <a:pPr/>
              <a:t>15</a:t>
            </a:fld>
            <a:endParaRPr lang="pt-BR" altLang="pt-B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04DAA473-B8B3-4F10-A1D6-0E5A1EC6267C}" type="slidenum">
              <a:rPr lang="pt-BR" altLang="pt-BR">
                <a:latin typeface="Calibri" pitchFamily="34" charset="0"/>
              </a:rPr>
              <a:pPr/>
              <a:t>16</a:t>
            </a:fld>
            <a:endParaRPr lang="pt-BR" altLang="pt-B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979EEE0-B046-463B-9677-469F75ECE6A4}" type="slidenum">
              <a:rPr lang="pt-BR" altLang="pt-BR">
                <a:latin typeface="Calibri" pitchFamily="34" charset="0"/>
              </a:rPr>
              <a:pPr/>
              <a:t>17</a:t>
            </a:fld>
            <a:endParaRPr lang="pt-BR" altLang="pt-B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A791602-C43F-46CF-B339-30E4D724E804}" type="slidenum">
              <a:rPr lang="pt-BR" altLang="pt-BR">
                <a:latin typeface="Calibri" pitchFamily="34" charset="0"/>
              </a:rPr>
              <a:pPr/>
              <a:t>22</a:t>
            </a:fld>
            <a:endParaRPr lang="pt-BR" altLang="pt-B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836CBD86-73B4-4AE0-8095-6C3EF48C1301}" type="slidenum">
              <a:rPr lang="pt-BR" altLang="pt-BR">
                <a:latin typeface="Calibri" pitchFamily="34" charset="0"/>
              </a:rPr>
              <a:pPr/>
              <a:t>23</a:t>
            </a:fld>
            <a:endParaRPr lang="pt-BR" altLang="pt-BR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7D78A-E3AA-470D-940F-3A187B784CAF}" type="datetime1">
              <a:rPr lang="pt-BR"/>
              <a:pPr>
                <a:defRPr/>
              </a:pPr>
              <a:t>27/03/2018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D262DB8C-6C1E-49BA-A74F-E6DDC3EA080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6729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0D828-D10B-4270-832A-CC7E981786F7}" type="datetime1">
              <a:rPr lang="pt-BR"/>
              <a:pPr>
                <a:defRPr/>
              </a:pPr>
              <a:t>27/03/2018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9C306-1AED-491D-94FA-FFA5FE4C4A8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6906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45547-323A-4636-B170-43D933058D52}" type="datetime1">
              <a:rPr lang="pt-BR"/>
              <a:pPr>
                <a:defRPr/>
              </a:pPr>
              <a:t>27/03/2018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A58B4-C852-4D14-9752-5955B6F8397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3644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908720"/>
            <a:ext cx="109728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2113558"/>
            <a:ext cx="10972800" cy="4425355"/>
          </a:xfr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D11FB-7635-49DF-B7AE-F90753709522}" type="datetime1">
              <a:rPr lang="pt-BR"/>
              <a:pPr>
                <a:defRPr/>
              </a:pPr>
              <a:t>27/03/2018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8C862C1-D019-4756-902A-9B16408F821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5816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1D089-4500-4C13-B62F-622FC10DA757}" type="datetime1">
              <a:rPr lang="pt-BR"/>
              <a:pPr>
                <a:defRPr/>
              </a:pPr>
              <a:t>27/03/2018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59CA981-9001-44D0-A716-2B58F6F82D9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1769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 userDrawn="1"/>
        </p:nvSpPr>
        <p:spPr>
          <a:xfrm>
            <a:off x="11106150" y="6356350"/>
            <a:ext cx="384175" cy="501650"/>
          </a:xfrm>
          <a:prstGeom prst="rect">
            <a:avLst/>
          </a:prstGeom>
          <a:solidFill>
            <a:srgbClr val="92D05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CE226-3566-4806-9824-1F859055F014}" type="datetime1">
              <a:rPr lang="pt-BR"/>
              <a:pPr>
                <a:defRPr/>
              </a:pPr>
              <a:t>27/03/2018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756F369-47F4-4908-85CB-0A4FAEF2264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508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08245-AC0B-452C-87EF-8E18EBCAB838}" type="datetime1">
              <a:rPr lang="pt-BR"/>
              <a:pPr>
                <a:defRPr/>
              </a:pPr>
              <a:t>27/03/2018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3198E3-C3AD-4558-85CD-37D1AB14170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558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E79FC-495A-414F-8482-C59810318339}" type="datetime1">
              <a:rPr lang="pt-BR"/>
              <a:pPr>
                <a:defRPr/>
              </a:pPr>
              <a:t>27/03/2018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F67AF-7920-4E72-9CE4-EF0499511EE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015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7D458-6942-4A53-80FE-9E231120625C}" type="datetime1">
              <a:rPr lang="pt-BR"/>
              <a:pPr>
                <a:defRPr/>
              </a:pPr>
              <a:t>27/03/2018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4EABC-82AB-4DB6-8AAB-70EDD122568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6026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7DA22-AC57-4E55-9D24-72B66A448568}" type="datetime1">
              <a:rPr lang="pt-BR"/>
              <a:pPr>
                <a:defRPr/>
              </a:pPr>
              <a:t>27/03/2018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7553A-E5AB-48AF-BCE6-C54D4C0BCC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4525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797AD-3489-42C6-94E2-19D98B4C500E}" type="datetime1">
              <a:rPr lang="pt-BR"/>
              <a:pPr>
                <a:defRPr/>
              </a:pPr>
              <a:t>27/03/2018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EA4A1-9C2E-4592-932B-4C4DF7EB757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083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09600" y="557213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609600" y="1700213"/>
            <a:ext cx="10972800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 smtClean="0"/>
              <a:t>Clique para editar os estilos do texto mestre</a:t>
            </a:r>
          </a:p>
          <a:p>
            <a:pPr lvl="1"/>
            <a:r>
              <a:rPr lang="pt-BR" altLang="es-ES" smtClean="0"/>
              <a:t>Segundo nível</a:t>
            </a:r>
          </a:p>
          <a:p>
            <a:pPr lvl="2"/>
            <a:r>
              <a:rPr lang="pt-BR" altLang="es-ES" smtClean="0"/>
              <a:t>Terceiro nível</a:t>
            </a:r>
          </a:p>
          <a:p>
            <a:pPr lvl="3"/>
            <a:r>
              <a:rPr lang="pt-BR" altLang="es-ES" smtClean="0"/>
              <a:t>Quarto nível</a:t>
            </a:r>
          </a:p>
          <a:p>
            <a:pPr lvl="4"/>
            <a:r>
              <a:rPr lang="pt-BR" altLang="es-E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4F44C8-0713-49F8-A3D0-E90D9BE91A12}" type="datetime1">
              <a:rPr lang="pt-BR"/>
              <a:pPr>
                <a:defRPr/>
              </a:pPr>
              <a:t>27/03/2018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CE9E37C-1BDC-437A-B36B-03E87F5BC616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-7938" y="-9525"/>
            <a:ext cx="10496551" cy="701675"/>
          </a:xfrm>
          <a:prstGeom prst="rect">
            <a:avLst/>
          </a:prstGeom>
          <a:solidFill>
            <a:srgbClr val="126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032" name="CaixaDeTexto 7"/>
          <p:cNvSpPr txBox="1">
            <a:spLocks noChangeArrowheads="1"/>
          </p:cNvSpPr>
          <p:nvPr userDrawn="1"/>
        </p:nvSpPr>
        <p:spPr bwMode="auto">
          <a:xfrm>
            <a:off x="173038" y="66675"/>
            <a:ext cx="700881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es-ES" sz="1500" smtClean="0">
                <a:solidFill>
                  <a:schemeClr val="bg1"/>
                </a:solidFill>
                <a:latin typeface="Gotham Bold"/>
              </a:rPr>
              <a:t>SECRETARIA DE PREVIDÊNCIA</a:t>
            </a:r>
          </a:p>
          <a:p>
            <a:pPr eaLnBrk="1" hangingPunct="1">
              <a:defRPr/>
            </a:pPr>
            <a:r>
              <a:rPr lang="pt-BR" altLang="es-ES" sz="1500" smtClean="0">
                <a:solidFill>
                  <a:schemeClr val="bg1"/>
                </a:solidFill>
                <a:latin typeface="Gotham Bold"/>
              </a:rPr>
              <a:t>MINISTÉRIO DA FAZENDA</a:t>
            </a:r>
            <a:endParaRPr lang="pt-BR" altLang="es-ES" sz="1500" b="1" smtClean="0">
              <a:solidFill>
                <a:schemeClr val="bg1"/>
              </a:solidFill>
              <a:latin typeface="Gotham Bold"/>
            </a:endParaRPr>
          </a:p>
        </p:txBody>
      </p:sp>
      <p:pic>
        <p:nvPicPr>
          <p:cNvPr id="1033" name="Imagem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8788" y="114300"/>
            <a:ext cx="14001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igur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1189038"/>
            <a:ext cx="7543800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566988" y="1412875"/>
            <a:ext cx="6934200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t-BR" altLang="pt-BR" sz="5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pt-BR" altLang="pt-BR" sz="4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RESULTADO DO REGIME GERAL DE PREVIDÊNCIA SOCIAL – RGPS 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altLang="pt-BR" sz="4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FEVEREIRO/2018</a:t>
            </a:r>
            <a:endParaRPr lang="pt-BR" altLang="pt-BR" sz="4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endParaRPr lang="pt-BR" altLang="pt-BR" sz="2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pt-BR" altLang="pt-BR" sz="24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Brasília, março de 2018</a:t>
            </a:r>
          </a:p>
          <a:p>
            <a:pPr algn="ctr">
              <a:spcBef>
                <a:spcPct val="50000"/>
              </a:spcBef>
              <a:defRPr/>
            </a:pPr>
            <a:endParaRPr lang="pt-BR" altLang="pt-BR" sz="20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4963" y="6286500"/>
            <a:ext cx="1080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altLang="pt-B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SRGPS – Subsecretaria do Regime Geral de Previdência Social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334963" y="692150"/>
            <a:ext cx="108013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115000"/>
              </a:lnSpc>
              <a:defRPr/>
            </a:pPr>
            <a:r>
              <a:rPr lang="pt-BR" alt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RESULTADO DO RGPS</a:t>
            </a:r>
            <a:endParaRPr lang="pt-BR" altLang="pt-BR" sz="2000" b="1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defRPr/>
            </a:pPr>
            <a:r>
              <a:rPr lang="pt-BR" altLang="pt-BR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Em R$ milhões nominais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34963" y="6488113"/>
            <a:ext cx="6985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</a:rPr>
              <a:t>Fonte: Fluxo de Caixa INSS; Informar/DATAPREV.  Elaboração: SPREV/MF.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</a:rPr>
              <a:t>Nota: O dado de Renúncia Previdenciária é uma estimativa da Receita Federal do Brasil, sujeito a alteração.</a:t>
            </a:r>
          </a:p>
        </p:txBody>
      </p:sp>
      <p:pic>
        <p:nvPicPr>
          <p:cNvPr id="20484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12192000" cy="526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692150"/>
            <a:ext cx="121920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115000"/>
              </a:lnSpc>
              <a:defRPr/>
            </a:pPr>
            <a:r>
              <a:rPr lang="pt-BR" alt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RESULTADO DO RGPS</a:t>
            </a:r>
            <a:endParaRPr lang="pt-BR" altLang="pt-BR" sz="2000" b="1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defRPr/>
            </a:pPr>
            <a:r>
              <a:rPr lang="pt-BR" altLang="pt-BR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Acumulado nos últimos 12 meses - Em R$ milhões de Fevereiro de </a:t>
            </a:r>
            <a:r>
              <a:rPr lang="pt-BR" altLang="pt-BR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2018 </a:t>
            </a:r>
            <a:r>
              <a:rPr lang="pt-BR" altLang="pt-BR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(INPC)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50838" y="6469063"/>
            <a:ext cx="5562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Fonte: Fluxo de Caixa INSS; Informar/DATAPREV.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Elaboração: SPREV/MF.</a:t>
            </a:r>
            <a:endParaRPr lang="pt-BR" altLang="pt-BR" sz="9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411288"/>
            <a:ext cx="12025312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34963" y="731838"/>
            <a:ext cx="1080135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115000"/>
              </a:lnSpc>
              <a:defRPr/>
            </a:pPr>
            <a:r>
              <a:rPr lang="pt-BR" alt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RESULTADO DO RGPS</a:t>
            </a:r>
            <a:endParaRPr lang="pt-BR" altLang="pt-BR" sz="2000" b="1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defRPr/>
            </a:pPr>
            <a:r>
              <a:rPr lang="pt-BR" altLang="pt-BR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Acumulado nos últimos 12 meses - Em R$ milhões nominais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63525" y="6483350"/>
            <a:ext cx="5562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Fonte: Fluxo de Caixa INSS; Informar/DATAPREV.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Elaboração: SPREV/MF.</a:t>
            </a:r>
            <a:endParaRPr lang="pt-BR" altLang="pt-BR" sz="9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6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450975"/>
            <a:ext cx="12038013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2135188" y="1052513"/>
            <a:ext cx="7993062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TENDÊNCIAS </a:t>
            </a:r>
          </a:p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ARRECADAÇÃO, DESPESA E NECESSIDADE DE FINANCIAMENTO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334963" y="698500"/>
            <a:ext cx="108013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pt-BR" altLang="pt-BR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Arrecadação Líquida e Despesa com Benefícios Previdenciários, nos últimos 25 meses </a:t>
            </a:r>
            <a:r>
              <a:rPr lang="pt-BR" alt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– </a:t>
            </a:r>
            <a:r>
              <a:rPr lang="pt-BR" altLang="pt-BR" sz="2000" dirty="0">
                <a:solidFill>
                  <a:schemeClr val="tx1"/>
                </a:solidFill>
                <a:cs typeface="Times New Roman" panose="02020603050405020304" pitchFamily="18" charset="0"/>
              </a:rPr>
              <a:t>Em R$ bilhões de </a:t>
            </a:r>
            <a:r>
              <a:rPr lang="pt-BR" altLang="pt-BR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Fevereiro/2018 </a:t>
            </a:r>
            <a:r>
              <a:rPr lang="pt-BR" altLang="pt-BR" sz="2000" dirty="0">
                <a:solidFill>
                  <a:schemeClr val="tx1"/>
                </a:solidFill>
                <a:cs typeface="Times New Roman" panose="02020603050405020304" pitchFamily="18" charset="0"/>
              </a:rPr>
              <a:t>- INPC –</a:t>
            </a:r>
            <a:endParaRPr lang="pt-BR" altLang="pt-BR" sz="2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995863" y="112236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pt-BR" sz="2000">
              <a:latin typeface="Times New Roman" pitchFamily="18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34963" y="6416675"/>
            <a:ext cx="5562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Fonte: Fluxo de Caixa INSS; Informar/DATAPREV.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Elaboração: SPREV/MF.</a:t>
            </a:r>
          </a:p>
        </p:txBody>
      </p:sp>
      <p:pic>
        <p:nvPicPr>
          <p:cNvPr id="26629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6200"/>
            <a:ext cx="121920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34963" y="765175"/>
            <a:ext cx="108013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pt-BR" altLang="pt-BR" sz="2000" b="1" dirty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Composição da Arrecadação Líquida</a:t>
            </a:r>
            <a:endParaRPr lang="pt-BR" altLang="pt-BR" sz="2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pt-BR" altLang="pt-BR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Arrecadação Corrente, Recuperação de Créditos e Transferência a Terceiros, nos últimos 25 meses</a:t>
            </a:r>
            <a:r>
              <a:rPr lang="pt-BR" alt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– </a:t>
            </a:r>
            <a:r>
              <a:rPr lang="pt-BR" altLang="pt-BR" sz="2000" dirty="0">
                <a:solidFill>
                  <a:schemeClr val="tx1"/>
                </a:solidFill>
                <a:cs typeface="Times New Roman" panose="02020603050405020304" pitchFamily="18" charset="0"/>
              </a:rPr>
              <a:t>Em R$ bilhões de </a:t>
            </a:r>
            <a:r>
              <a:rPr lang="pt-BR" altLang="pt-BR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Fevereiro/2018 </a:t>
            </a:r>
            <a:r>
              <a:rPr lang="pt-BR" altLang="pt-BR" sz="2000" dirty="0">
                <a:solidFill>
                  <a:schemeClr val="tx1"/>
                </a:solidFill>
                <a:cs typeface="Times New Roman" panose="02020603050405020304" pitchFamily="18" charset="0"/>
              </a:rPr>
              <a:t>- INPC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07988" y="6464300"/>
            <a:ext cx="67040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Fonte: Fluxo de Caixa INSS; Informar/DATAPREV.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Elaboração: SPREV/MF.</a:t>
            </a:r>
          </a:p>
        </p:txBody>
      </p:sp>
      <p:pic>
        <p:nvPicPr>
          <p:cNvPr id="2765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1557338"/>
            <a:ext cx="12144375" cy="486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334963" y="692150"/>
            <a:ext cx="1080135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2000" b="1" dirty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Composição da Despesa com Benefícios Previdenciários</a:t>
            </a:r>
          </a:p>
          <a:p>
            <a:pPr algn="ctr">
              <a:defRPr/>
            </a:pPr>
            <a:r>
              <a:rPr lang="pt-BR" altLang="pt-BR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Benefícios Pagos pelo INSS e Sentenças Judiciais nos últimos 25 meses </a:t>
            </a:r>
            <a:r>
              <a:rPr lang="pt-BR" altLang="pt-BR" sz="2000" dirty="0">
                <a:solidFill>
                  <a:schemeClr val="tx1"/>
                </a:solidFill>
                <a:cs typeface="Times New Roman" panose="02020603050405020304" pitchFamily="18" charset="0"/>
              </a:rPr>
              <a:t>– Em R$ bilhões de </a:t>
            </a:r>
            <a:r>
              <a:rPr lang="pt-BR" altLang="pt-BR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Fevereiro/2018 </a:t>
            </a:r>
            <a:r>
              <a:rPr lang="pt-BR" altLang="pt-BR" sz="2000" dirty="0">
                <a:solidFill>
                  <a:schemeClr val="tx1"/>
                </a:solidFill>
                <a:cs typeface="Times New Roman" panose="02020603050405020304" pitchFamily="18" charset="0"/>
              </a:rPr>
              <a:t>(INPC)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34963" y="6464300"/>
            <a:ext cx="67770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Fonte: Fluxo de Caixa INSS; Informar/DATAPREV.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Elaboração: SPREV/MF.</a:t>
            </a:r>
          </a:p>
        </p:txBody>
      </p:sp>
      <p:pic>
        <p:nvPicPr>
          <p:cNvPr id="29700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5"/>
            <a:ext cx="121920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34963" y="688975"/>
            <a:ext cx="10945812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Resultado da Previdência Social nos últimos 25 meses –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altLang="pt-BR" sz="200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Em R$ bilhões de Fevereiro/2018 - INPC 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2388" y="6464300"/>
            <a:ext cx="5562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Fonte: Fluxo de Caixa INSS; Informar/DATAPREV.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Elaboração: SPREV/MF.</a:t>
            </a:r>
          </a:p>
        </p:txBody>
      </p:sp>
      <p:pic>
        <p:nvPicPr>
          <p:cNvPr id="31748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1341438"/>
            <a:ext cx="12144375" cy="512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34963" y="765175"/>
            <a:ext cx="108013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altLang="pt-BR" sz="2000" b="1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Resultado do RGPS por Clientela – Média móvel de 12 meses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altLang="pt-BR" sz="2000" b="1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(janeiro/2008 a fevereiro/2018) – </a:t>
            </a:r>
            <a:r>
              <a:rPr lang="pt-BR" altLang="pt-BR" sz="200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Em R$ Milhões de Fevereiro/2018 - INPC 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34963" y="6464300"/>
            <a:ext cx="67770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Fonte: Fluxo de Caixa INSS; Informar/DATAPREV.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Elaboração: SPREV/MF.</a:t>
            </a:r>
          </a:p>
        </p:txBody>
      </p:sp>
      <p:pic>
        <p:nvPicPr>
          <p:cNvPr id="33796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1412875"/>
            <a:ext cx="12096750" cy="505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27025" y="692150"/>
            <a:ext cx="1080135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Resultado do RGPS – Média móvel de 12 meses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(janeiro/2008 a Fevereiro/2018) </a:t>
            </a:r>
            <a:r>
              <a:rPr lang="pt-BR" altLang="pt-BR" sz="180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Em R$ bilhões de Fevereiro/2018 (INPC)</a:t>
            </a:r>
            <a:r>
              <a:rPr lang="pt-BR" altLang="pt-BR" sz="200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34963" y="6464300"/>
            <a:ext cx="67770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Fonte: Fluxo de Caixa INSS; Informar/DATAPREV.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Elaboração: SPREV/MF.</a:t>
            </a:r>
          </a:p>
        </p:txBody>
      </p:sp>
      <p:pic>
        <p:nvPicPr>
          <p:cNvPr id="34820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12192000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560513" y="1052513"/>
            <a:ext cx="9144000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ARRECADAÇÃO LÍQUIDA,  DESPESA COM BENEFÍCIOS E RESULTADO PREVIDENCIÁRIO </a:t>
            </a:r>
          </a:p>
          <a:p>
            <a:pPr algn="ctr">
              <a:defRPr/>
            </a:pPr>
            <a:endParaRPr lang="pt-BR" altLang="pt-BR" sz="4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URBANO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524000" y="2060575"/>
            <a:ext cx="9144000" cy="215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BENEFÍCIOS EMITIDOS </a:t>
            </a:r>
          </a:p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(ESTOQUE)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34963" y="692150"/>
            <a:ext cx="108013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700" b="1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Quantidade de Benefícios Emitidos – RGPS –</a:t>
            </a:r>
            <a:r>
              <a:rPr lang="pt-BR" altLang="pt-BR" sz="1700" b="1">
                <a:solidFill>
                  <a:srgbClr val="CC0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Fevereiro/2017, Janeiro/2018 e Fevereiro/2018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34963" y="6502400"/>
            <a:ext cx="108013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Fontes: Anuário Estatístico da Previdência Social - AEPS; Boletim Estatístico da Previdência Social – BEPS.  Elaboração: SPREV/MF.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Obs.: Os benefícios assistenciais, embora operacionalizados pelo INSS, estão sob a responsabilidade do Ministério do Desenvolvimento Social e Combate à Fome</a:t>
            </a:r>
          </a:p>
        </p:txBody>
      </p:sp>
      <p:pic>
        <p:nvPicPr>
          <p:cNvPr id="36868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12192000" cy="544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34963" y="1125538"/>
            <a:ext cx="1080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200">
                <a:latin typeface="Arial" pitchFamily="34" charset="0"/>
              </a:rPr>
              <a:t>Entre dezembro de 2008 e fevereiro de 2018, a quantidade de benefícios previdenciários e acidentários emitidos pela Previdência aumentou 31,0%, passando de 22,8 milhões para 29,8 milhões. 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334963" y="765175"/>
            <a:ext cx="108013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pt-BR" altLang="pt-BR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Evolução da Quantidade de Benefícios Emitidos pela Previdência Social</a:t>
            </a:r>
            <a:r>
              <a:rPr lang="pt-BR" altLang="pt-BR" sz="1600" b="1" i="1" dirty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br>
              <a:rPr lang="pt-BR" altLang="pt-BR" sz="1600" b="1" i="1" dirty="0">
                <a:solidFill>
                  <a:schemeClr val="accent2"/>
                </a:solidFill>
                <a:cs typeface="Times New Roman" panose="02020603050405020304" pitchFamily="18" charset="0"/>
              </a:rPr>
            </a:br>
            <a:r>
              <a:rPr lang="pt-BR" altLang="pt-BR" sz="1600" b="1" dirty="0">
                <a:solidFill>
                  <a:srgbClr val="CC0000"/>
                </a:solidFill>
                <a:cs typeface="Times New Roman" panose="02020603050405020304" pitchFamily="18" charset="0"/>
              </a:rPr>
              <a:t>Em milhões de benefícios - </a:t>
            </a:r>
            <a:r>
              <a:rPr lang="pt-BR" altLang="pt-BR" sz="1600" b="1" dirty="0" smtClean="0">
                <a:solidFill>
                  <a:srgbClr val="CC0000"/>
                </a:solidFill>
                <a:cs typeface="Times New Roman" panose="02020603050405020304" pitchFamily="18" charset="0"/>
              </a:rPr>
              <a:t>2008 </a:t>
            </a:r>
            <a:r>
              <a:rPr lang="pt-BR" altLang="pt-BR" sz="1600" b="1" dirty="0">
                <a:solidFill>
                  <a:srgbClr val="CC0000"/>
                </a:solidFill>
                <a:cs typeface="Times New Roman" panose="02020603050405020304" pitchFamily="18" charset="0"/>
              </a:rPr>
              <a:t>a </a:t>
            </a:r>
            <a:r>
              <a:rPr lang="pt-BR" altLang="pt-BR" sz="1600" b="1" dirty="0" smtClean="0">
                <a:solidFill>
                  <a:srgbClr val="CC0000"/>
                </a:solidFill>
                <a:cs typeface="Times New Roman" panose="02020603050405020304" pitchFamily="18" charset="0"/>
              </a:rPr>
              <a:t>2017 </a:t>
            </a:r>
            <a:r>
              <a:rPr lang="pt-BR" altLang="pt-BR" sz="1600" b="1" dirty="0">
                <a:solidFill>
                  <a:srgbClr val="CC0000"/>
                </a:solidFill>
                <a:cs typeface="Times New Roman" panose="02020603050405020304" pitchFamily="18" charset="0"/>
              </a:rPr>
              <a:t>(dezembro), </a:t>
            </a:r>
            <a:r>
              <a:rPr lang="pt-BR" altLang="pt-BR" sz="1600" b="1" dirty="0" smtClean="0">
                <a:solidFill>
                  <a:srgbClr val="CC0000"/>
                </a:solidFill>
                <a:cs typeface="Times New Roman" panose="02020603050405020304" pitchFamily="18" charset="0"/>
              </a:rPr>
              <a:t>2018 </a:t>
            </a:r>
            <a:r>
              <a:rPr lang="pt-BR" altLang="pt-BR" sz="1600" b="1" dirty="0">
                <a:solidFill>
                  <a:srgbClr val="CC0000"/>
                </a:solidFill>
                <a:cs typeface="Times New Roman" panose="02020603050405020304" pitchFamily="18" charset="0"/>
              </a:rPr>
              <a:t>(Fevereiro)</a:t>
            </a:r>
            <a:endParaRPr lang="pt-BR" altLang="pt-BR" sz="1600" b="1" dirty="0">
              <a:solidFill>
                <a:srgbClr val="CC0000"/>
              </a:solidFill>
              <a:cs typeface="Arial" panose="020B0604020202020204" pitchFamily="34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763" y="648335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Fontes: Anuário Estatístico da Previdência Social - AEPS; Boletim Estatístico da Previdência Social – BEPS. Elaboração: SPREV/MF.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Obs.: Os benefícios assistenciais, embora operacionalizados pelo INSS, estão sob a responsabilidade do Ministério do Desenvolvimento Social e Combate à Fome</a:t>
            </a:r>
          </a:p>
        </p:txBody>
      </p:sp>
      <p:pic>
        <p:nvPicPr>
          <p:cNvPr id="37893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1582738"/>
            <a:ext cx="12144375" cy="490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334963" y="717550"/>
            <a:ext cx="108013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lang="pt-BR" altLang="pt-BR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Arial Unicode MS" panose="020B0604020202020204" pitchFamily="34" charset="-128"/>
                <a:cs typeface="Times New Roman" panose="02020603050405020304" pitchFamily="18" charset="0"/>
              </a:rPr>
              <a:t>Valor Médio Real dos Benefícios Pagos pela Previdência Social (2010 a 2018)</a:t>
            </a:r>
            <a:r>
              <a:rPr lang="pt-BR" altLang="pt-BR" sz="1600" b="1" dirty="0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br>
              <a:rPr lang="pt-BR" altLang="pt-BR" sz="1600" b="1" dirty="0" smtClean="0"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t-BR" altLang="pt-BR" sz="1600" b="1" dirty="0" smtClean="0">
                <a:solidFill>
                  <a:srgbClr val="CC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Média de Janeiro a Fevereiro de cada ano – Em R$ de Fevereiro/2018 (INPC)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34963" y="1165225"/>
            <a:ext cx="108013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O valor médio real dos benefícios da Previdência Social atingiu R$ 1.241,85, na média de janeiro e fevereiro de 2018, o que representou um crescimento de 10,2% em relação ao mesmo período de 2010.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6553200" y="4956175"/>
            <a:ext cx="10985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FF0000"/>
                </a:solidFill>
                <a:latin typeface="Arial" pitchFamily="34" charset="0"/>
              </a:rPr>
              <a:t>Variação: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FF0000"/>
                </a:solidFill>
                <a:latin typeface="Arial" pitchFamily="34" charset="0"/>
              </a:rPr>
              <a:t>+10,2%</a:t>
            </a: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V="1">
            <a:off x="3287713" y="5229225"/>
            <a:ext cx="3275012" cy="714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H="1">
            <a:off x="7608888" y="2120900"/>
            <a:ext cx="2808287" cy="2971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92088" y="6311900"/>
            <a:ext cx="8610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Fontes: Anuário Estatístico da Previdência Social - AEPS; Boletim Estatístico da Previdência Social – BEPS.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Elaboração: SPREV/MF.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Obs.: Inclui apenas os benefícios previdenciários e acidentários</a:t>
            </a:r>
            <a:endParaRPr lang="pt-BR" altLang="pt-BR" sz="900">
              <a:latin typeface="Arial" pitchFamily="34" charset="0"/>
            </a:endParaRPr>
          </a:p>
        </p:txBody>
      </p:sp>
      <p:pic>
        <p:nvPicPr>
          <p:cNvPr id="39944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1643063"/>
            <a:ext cx="10656888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0" y="6334125"/>
            <a:ext cx="11999913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</a:rPr>
              <a:t>Fontes: DATAPREV, SUB, SINTESE. Elaboração: SPREV/MF.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</a:rPr>
              <a:t>Obs.: A existência de benefícios com valores inferiores ao salário mínimo deve-se ao desmembramento de pensões e ao pagamento de benefícios como o salário-família, o auxílio suplementar, o auxílio acidente e o abono de permanência.</a:t>
            </a:r>
          </a:p>
        </p:txBody>
      </p:sp>
      <p:sp>
        <p:nvSpPr>
          <p:cNvPr id="41987" name="Rectangle 3" descr="Pergaminho"/>
          <p:cNvSpPr>
            <a:spLocks noChangeArrowheads="1"/>
          </p:cNvSpPr>
          <p:nvPr/>
        </p:nvSpPr>
        <p:spPr bwMode="auto">
          <a:xfrm>
            <a:off x="4872038" y="2133600"/>
            <a:ext cx="5545137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600">
                <a:solidFill>
                  <a:srgbClr val="CC0000"/>
                </a:solidFill>
                <a:latin typeface="Arial" pitchFamily="34" charset="0"/>
              </a:rPr>
              <a:t>Cerca de 67,2% dos benefícios pagos pelo INSS em Fevereiro/2018 possuíam o valor de até um salário mínimo, o que representa um contingente de 23,2 milhões de beneficiários diretos. 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334963" y="765175"/>
            <a:ext cx="108013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pt-BR" alt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Distribuição de Benefícios Emitidos, segundo faixas de Valores</a:t>
            </a:r>
            <a:r>
              <a:rPr lang="pt-BR" alt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br>
              <a:rPr lang="pt-BR" alt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</a:br>
            <a:r>
              <a:rPr lang="pt-BR" alt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                  </a:t>
            </a:r>
            <a:r>
              <a:rPr lang="pt-BR" altLang="pt-BR" sz="1600" b="1" dirty="0">
                <a:solidFill>
                  <a:srgbClr val="CC0000"/>
                </a:solidFill>
                <a:cs typeface="Times New Roman" panose="02020603050405020304" pitchFamily="18" charset="0"/>
              </a:rPr>
              <a:t>Em Pisos Previdenciários (Posição </a:t>
            </a:r>
            <a:r>
              <a:rPr lang="pt-BR" altLang="pt-BR" sz="1600" b="1" dirty="0" smtClean="0">
                <a:solidFill>
                  <a:srgbClr val="CC0000"/>
                </a:solidFill>
                <a:cs typeface="Times New Roman" panose="02020603050405020304" pitchFamily="18" charset="0"/>
              </a:rPr>
              <a:t>Fevereiro/2018)</a:t>
            </a:r>
            <a:endParaRPr lang="pt-BR" altLang="pt-BR" sz="1600" b="1" dirty="0">
              <a:solidFill>
                <a:srgbClr val="CC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1989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11784013" cy="518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1524000" y="2492375"/>
            <a:ext cx="9107488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BENEFÍCIOS CONCEDIDOS </a:t>
            </a:r>
          </a:p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(FLUXO)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34963" y="765175"/>
            <a:ext cx="108013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Quantidade de Benefícios Concedidos – RGPS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CC0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Fevereiro/2017, Janeiro/2018 e Fevereiro/2018, Acumulado Janeiro a Fevereiro (2017 e 2018)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485775" y="6489700"/>
            <a:ext cx="93186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Fontes: Anuário Estatístico da Previdência Social - AEPS; Boletim Estatístico da Previdência Social – BEPS.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Elaboração: SPREV/MF.</a:t>
            </a:r>
          </a:p>
        </p:txBody>
      </p:sp>
      <p:pic>
        <p:nvPicPr>
          <p:cNvPr id="44036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196975"/>
            <a:ext cx="11807825" cy="529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334963" y="744538"/>
            <a:ext cx="108013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lang="pt-BR" alt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Quantidade de Benefícios Concedidos pela Previdência Social (2010 a 2018)</a:t>
            </a:r>
            <a:r>
              <a:rPr lang="pt-BR" altLang="pt-BR" sz="1600" b="1" dirty="0" smtClean="0">
                <a:solidFill>
                  <a:srgbClr val="CC0000"/>
                </a:solidFill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80000"/>
              </a:lnSpc>
              <a:defRPr/>
            </a:pPr>
            <a:r>
              <a:rPr lang="pt-BR" altLang="pt-BR" sz="1600" b="1" dirty="0" smtClean="0">
                <a:solidFill>
                  <a:srgbClr val="CC0000"/>
                </a:solidFill>
                <a:cs typeface="Times New Roman" panose="02020603050405020304" pitchFamily="18" charset="0"/>
              </a:rPr>
              <a:t>Acumulado </a:t>
            </a:r>
            <a:r>
              <a:rPr lang="pt-BR" altLang="pt-BR" sz="1600" b="1" dirty="0">
                <a:solidFill>
                  <a:srgbClr val="CC0000"/>
                </a:solidFill>
                <a:cs typeface="Times New Roman" panose="02020603050405020304" pitchFamily="18" charset="0"/>
              </a:rPr>
              <a:t>de Janeiro a Fevereiro (Em milhares de benefícios)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92088" y="6435725"/>
            <a:ext cx="8229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Fontes: Anuário Estatístico da Previdência Social - AEPS; Boletim Estatístico da Previdência Social – BEPS.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  <a:cs typeface="Times New Roman" pitchFamily="18" charset="0"/>
              </a:rPr>
              <a:t>Elaboração: SPREV/MF.</a:t>
            </a:r>
          </a:p>
        </p:txBody>
      </p:sp>
      <p:pic>
        <p:nvPicPr>
          <p:cNvPr id="45060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1177925"/>
            <a:ext cx="12025313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85750" y="836613"/>
            <a:ext cx="1085056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Arrecadação Líquida, Despesa com Benefícios e Resultado Previdenciário – </a:t>
            </a:r>
            <a:r>
              <a:rPr lang="pt-BR" altLang="pt-BR" sz="1600" b="1" u="sng">
                <a:solidFill>
                  <a:srgbClr val="CC0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URBANO</a:t>
            </a:r>
            <a:r>
              <a:rPr lang="pt-BR" altLang="pt-BR" sz="1800" b="1" u="sng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Janeiro e Fevereiro (2017 e 2018) – Em R$ milhões de Fevereiro/2018 (INPC)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85750" y="6464300"/>
            <a:ext cx="57959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</a:rPr>
              <a:t>Fonte: Fluxo de Caixa INSS; Informar/DATAPREV.  Elaboração: SPREV/MF.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</a:rPr>
              <a:t>Nota: O dado de Renúncia Previdenciária é uma estimativa da Receita Federal do Brasil, sujeito a alteração.</a:t>
            </a:r>
          </a:p>
        </p:txBody>
      </p:sp>
      <p:pic>
        <p:nvPicPr>
          <p:cNvPr id="1229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00"/>
            <a:ext cx="12192000" cy="4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34963" y="765175"/>
            <a:ext cx="107299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Arrecadação Líquida, Despesa com Benefícios e Resultado Previdenciário – </a:t>
            </a:r>
            <a:r>
              <a:rPr lang="pt-BR" altLang="pt-BR" sz="1600" b="1" u="sng">
                <a:solidFill>
                  <a:srgbClr val="CC0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URBANO</a:t>
            </a:r>
            <a:r>
              <a:rPr lang="pt-BR" altLang="pt-BR" sz="1600" b="1" u="sng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Janeiro e Fevereiro (2017 e 2018) – Em R$ milhões nominais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34963" y="6488113"/>
            <a:ext cx="6985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</a:rPr>
              <a:t>Fonte: Fluxo de Caixa INSS; Informar/DATAPREV.  Elaboração: SPREV/MF.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</a:rPr>
              <a:t>Nota: O dado de Renúncia Previdenciária é uma estimativa da Receita Federal do Brasil, sujeito a alteração.</a:t>
            </a:r>
          </a:p>
        </p:txBody>
      </p:sp>
      <p:pic>
        <p:nvPicPr>
          <p:cNvPr id="13316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5"/>
            <a:ext cx="12192000" cy="467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1560513" y="1052513"/>
            <a:ext cx="9144000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ARRECADAÇÃO LÍQUIDA,  DESPESA COM BENEFÍCIOS E RESULTADO PREVIDENCIÁRIO </a:t>
            </a:r>
          </a:p>
          <a:p>
            <a:pPr algn="ctr">
              <a:defRPr/>
            </a:pPr>
            <a:endParaRPr lang="pt-BR" altLang="pt-BR" sz="4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RURAL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34963" y="765175"/>
            <a:ext cx="108013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Arrecadação Líquida, Despesa com Benefícios e Resultado Previdenciários – </a:t>
            </a:r>
            <a:r>
              <a:rPr lang="pt-BR" altLang="pt-BR" sz="1600" b="1" u="sng">
                <a:solidFill>
                  <a:srgbClr val="CC0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RURAL</a:t>
            </a:r>
            <a:r>
              <a:rPr lang="pt-BR" altLang="pt-BR" sz="1800" b="1" u="sng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Janeiro e Fevereiro (2017 e 2018) – Em R$ milhões de Fevereiro/2018 (INPC)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34963" y="6337300"/>
            <a:ext cx="57959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</a:rPr>
              <a:t>Fonte: Fluxo de Caixa INSS; Informar/DATAPREV.  Elaboração: SPREV/MF.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</a:rPr>
              <a:t>Nota: O dado de Renúncia Previdenciária é uma estimativa da Receita Federal do Brasil, sujeito a alteração.</a:t>
            </a:r>
          </a:p>
        </p:txBody>
      </p:sp>
      <p:pic>
        <p:nvPicPr>
          <p:cNvPr id="1536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1844675"/>
            <a:ext cx="12192000" cy="430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524000" y="836613"/>
            <a:ext cx="91440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Arrecadação Líquida, Despesa com Benefícios e Resultado Previdenciários – </a:t>
            </a:r>
            <a:r>
              <a:rPr lang="pt-BR" altLang="pt-BR" sz="1600" b="1" u="sng">
                <a:solidFill>
                  <a:srgbClr val="CC0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RURAL</a:t>
            </a:r>
            <a:r>
              <a:rPr lang="pt-BR" altLang="pt-BR" sz="1600" b="1" u="sng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Janeiro e Fevereiro (2017 e 2018) – Em R$ milhões nominais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34963" y="6488113"/>
            <a:ext cx="6985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</a:rPr>
              <a:t>Fonte: Fluxo de Caixa INSS; Informar/DATAPREV.  Elaboração: SPREV/MF.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</a:rPr>
              <a:t>Nota: O dado de Renúncia Previdenciária é uma estimativa da Receita Federal do Brasil, sujeito a alteração.</a:t>
            </a:r>
          </a:p>
        </p:txBody>
      </p:sp>
      <p:pic>
        <p:nvPicPr>
          <p:cNvPr id="16388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1916113"/>
            <a:ext cx="12192000" cy="426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1524000" y="981075"/>
            <a:ext cx="91440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4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RESULTADO DO RGPS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334963" y="698500"/>
            <a:ext cx="1080135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115000"/>
              </a:lnSpc>
              <a:defRPr/>
            </a:pPr>
            <a:r>
              <a:rPr lang="pt-BR" alt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RESULTADO DO RGPS</a:t>
            </a:r>
            <a:endParaRPr lang="pt-BR" altLang="pt-BR" sz="2000" b="1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defRPr/>
            </a:pPr>
            <a:r>
              <a:rPr lang="pt-BR" altLang="pt-BR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Em R$ milhões de Fevereiro de </a:t>
            </a:r>
            <a:r>
              <a:rPr lang="pt-BR" altLang="pt-BR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2018 </a:t>
            </a:r>
            <a:r>
              <a:rPr lang="pt-BR" altLang="pt-BR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(INPC)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12738" y="6454775"/>
            <a:ext cx="57959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</a:rPr>
              <a:t>Fonte: Fluxo de Caixa INSS; Informar/DATAPREV.  Elaboração: SPREV/MF.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itchFamily="34" charset="0"/>
              </a:rPr>
              <a:t>Nota: O dado de Renúncia Previdenciária é uma estimativa da Receita Federal do Brasil, sujeito a alteração.</a:t>
            </a:r>
          </a:p>
        </p:txBody>
      </p:sp>
      <p:pic>
        <p:nvPicPr>
          <p:cNvPr id="18436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12192000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4885</TotalTime>
  <Words>1093</Words>
  <Application>Microsoft Office PowerPoint</Application>
  <PresentationFormat>Personalizar</PresentationFormat>
  <Paragraphs>107</Paragraphs>
  <Slides>27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3" baseType="lpstr">
      <vt:lpstr>Arial</vt:lpstr>
      <vt:lpstr>Calibri</vt:lpstr>
      <vt:lpstr>Gotham Bold</vt:lpstr>
      <vt:lpstr>Arial Unicode MS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Demografia</dc:title>
  <dc:creator>46163212134</dc:creator>
  <cp:lastModifiedBy>Lígia Borges Pereira</cp:lastModifiedBy>
  <cp:revision>404</cp:revision>
  <cp:lastPrinted>2017-01-26T10:42:46Z</cp:lastPrinted>
  <dcterms:created xsi:type="dcterms:W3CDTF">2016-02-12T16:57:42Z</dcterms:created>
  <dcterms:modified xsi:type="dcterms:W3CDTF">2018-03-27T20:49:52Z</dcterms:modified>
</cp:coreProperties>
</file>