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4" r:id="rId20"/>
    <p:sldId id="305" r:id="rId21"/>
    <p:sldId id="306" r:id="rId22"/>
    <p:sldId id="307" r:id="rId23"/>
    <p:sldId id="308" r:id="rId24"/>
    <p:sldId id="309" r:id="rId25"/>
    <p:sldId id="310" r:id="rId26"/>
    <p:sldId id="311" r:id="rId27"/>
    <p:sldId id="312" r:id="rId28"/>
    <p:sldId id="258" r:id="rId29"/>
  </p:sldIdLst>
  <p:sldSz cx="12192000" cy="6858000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3" autoAdjust="0"/>
    <p:restoredTop sz="94660"/>
  </p:normalViewPr>
  <p:slideViewPr>
    <p:cSldViewPr snapToGrid="0">
      <p:cViewPr varScale="1">
        <p:scale>
          <a:sx n="78" d="100"/>
          <a:sy n="78" d="100"/>
        </p:scale>
        <p:origin x="4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6ADD764-4E7E-4774-8101-E5A806B27962}" type="datetimeFigureOut">
              <a:rPr lang="es-ES_tradnl"/>
              <a:pPr>
                <a:defRPr/>
              </a:pPr>
              <a:t>29/08/2019</a:t>
            </a:fld>
            <a:endParaRPr lang="es-ES_tradnl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_tradnl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es-ES_tradnl" noProof="0" smtClean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6E210DD-2414-4F3B-97BB-81B88A2727D8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79687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E949D64-C05C-4C08-9B49-7AFDDD346B2D}" type="slidenum">
              <a:rPr lang="pt-BR" smtClean="0"/>
              <a:pPr>
                <a:defRPr/>
              </a:pPr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96259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16082A-FE91-476E-9914-C127B273141E}" type="slidenum">
              <a:rPr lang="pt-BR" smtClean="0"/>
              <a:pPr>
                <a:defRPr/>
              </a:pPr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6058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</p:spTree>
    <p:extLst>
      <p:ext uri="{BB962C8B-B14F-4D97-AF65-F5344CB8AC3E}">
        <p14:creationId xmlns:p14="http://schemas.microsoft.com/office/powerpoint/2010/main" val="725675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599A18-7D82-47D3-A5E7-033B696CF30D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4968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0A9A918-11E6-4C50-89A6-0209DD66D391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664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8312043-A7A1-48E6-BD12-79AD67A1E877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680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B058EA-375D-41BA-A87E-B97FA72E3587}" type="slidenum">
              <a:rPr lang="pt-BR" smtClean="0"/>
              <a:pPr>
                <a:defRPr/>
              </a:pPr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5385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" altLang="es-ES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4D0590-E3C0-423C-A278-6860FC528365}" type="slidenum">
              <a:rPr lang="pt-BR" smtClean="0"/>
              <a:pPr>
                <a:defRPr/>
              </a:pPr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44939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altLang="pt-BR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55B024B-76DB-47AE-9EB3-2542F6A12998}" type="slidenum">
              <a:rPr lang="pt-BR" smtClean="0"/>
              <a:pPr>
                <a:defRPr/>
              </a:pPr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46244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ES_tradnl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8A8018-BE0F-4F5F-8D61-106C56AB12FF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82062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97679-DB55-4663-892B-F94D2AAFADDB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EF67D-98E9-48D2-AFF2-D6C16B8BAB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1006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BFB514-91EC-4899-9CC6-28D7901C315E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4A508-B4FC-4B5D-92C6-A20EAF8524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680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F9F08-870A-4CBD-8FA7-186EE332BA47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A7974-B379-4071-BF68-70C9B0784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6813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92B68-5C45-4BAA-AF2D-18920BB152A1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99FCEB-1EC8-4D14-90F5-8881D2902B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5996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E0932-05B8-4C3F-98D9-7DD8E4028621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E18B5-22C2-4234-A399-F4D4AE8E72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4971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AFCBA-C25E-4F26-9FBD-59CEC892C9EC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46928-3912-475A-BDE5-50E95A2E45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869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6EEC0-0CC3-40D3-95E6-EDFD832FBC27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8751-335D-4763-9E61-FE2A8F7B064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204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4EE8A-5881-48CF-80AB-AF81FD8B0CA6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E6A01-8748-4B2C-9E54-63FC2004CB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62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4AF9E-93F0-4584-8B5D-B99ABE2CF9BF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6ABBC2-149B-488B-BA28-7EDE09B372C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0717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D99D3-D30F-47D4-8710-F4110817199B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0F834-1C05-4D18-912E-9296944EBE4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24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C4A4BB-5813-4CEF-9414-A27B102C33D5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14594-8AE2-437A-A8F0-CA282881AE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090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2713" y="6045200"/>
            <a:ext cx="428625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9E85EB-F773-4D7A-A542-1E02552EAD74}" type="datetimeFigureOut">
              <a:rPr lang="pt-BR"/>
              <a:pPr>
                <a:defRPr/>
              </a:pPr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5AD9226-842E-4B8B-BCB5-8A31A5AF03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>
          <a:solidFill>
            <a:srgbClr val="595959"/>
          </a:solidFill>
          <a:latin typeface="+mn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rgbClr val="595959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938"/>
            <a:ext cx="12192000" cy="685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ítulo 1"/>
          <p:cNvSpPr>
            <a:spLocks noGrp="1"/>
          </p:cNvSpPr>
          <p:nvPr>
            <p:ph type="ctrTitle"/>
          </p:nvPr>
        </p:nvSpPr>
        <p:spPr>
          <a:xfrm>
            <a:off x="106363" y="230188"/>
            <a:ext cx="8040687" cy="1260475"/>
          </a:xfrm>
        </p:spPr>
        <p:txBody>
          <a:bodyPr/>
          <a:lstStyle/>
          <a:p>
            <a:pPr algn="l" eaLnBrk="1" hangingPunct="1"/>
            <a:r>
              <a:rPr lang="pt-BR" altLang="pt-BR" sz="4000" smtClean="0">
                <a:solidFill>
                  <a:schemeClr val="bg1"/>
                </a:solidFill>
              </a:rPr>
              <a:t>RESULTADO DO REGIME GERAL DE PREVIDÊNCIA SOCIAL – RGPS </a:t>
            </a:r>
          </a:p>
        </p:txBody>
      </p:sp>
      <p:sp>
        <p:nvSpPr>
          <p:cNvPr id="3076" name="Retângulo 3"/>
          <p:cNvSpPr>
            <a:spLocks noChangeArrowheads="1"/>
          </p:cNvSpPr>
          <p:nvPr/>
        </p:nvSpPr>
        <p:spPr bwMode="auto">
          <a:xfrm>
            <a:off x="8253413" y="230188"/>
            <a:ext cx="36417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4000" b="1">
                <a:solidFill>
                  <a:schemeClr val="bg1"/>
                </a:solidFill>
              </a:rPr>
              <a:t>Julho/2019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198438" y="4549775"/>
            <a:ext cx="340995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chemeClr val="bg1"/>
                </a:solidFill>
              </a:rPr>
              <a:t>SECRETARIA DE PREVIDÊNCIA</a:t>
            </a:r>
          </a:p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2000" b="1">
                <a:solidFill>
                  <a:schemeClr val="bg1"/>
                </a:solidFill>
              </a:rPr>
              <a:t>Subsecretaria do Regime Geral de Previdência Social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334963" y="82550"/>
            <a:ext cx="108013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Em R$ milhões nominais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34963" y="6488113"/>
            <a:ext cx="6985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3316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741363"/>
            <a:ext cx="12034838" cy="533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-57150" y="0"/>
            <a:ext cx="121920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Acumulado nos últimos 12 meses - Em R$ milhões de </a:t>
            </a:r>
            <a:r>
              <a:rPr lang="pt-BR" altLang="pt-BR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Julho </a:t>
            </a: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de </a:t>
            </a:r>
            <a:r>
              <a:rPr lang="pt-BR" altLang="pt-BR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2019 </a:t>
            </a: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(INPC)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50838" y="6469063"/>
            <a:ext cx="556260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  <a:endParaRPr lang="pt-BR" alt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364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25" y="808038"/>
            <a:ext cx="12074525" cy="527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263525" y="0"/>
            <a:ext cx="1080135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Acumulado nos últimos 12 meses - Em R$ milhões nominais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63525" y="6483350"/>
            <a:ext cx="5562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  <a:endParaRPr lang="pt-BR" altLang="pt-BR" sz="9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6388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719138"/>
            <a:ext cx="12034838" cy="540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2135188" y="1052513"/>
            <a:ext cx="7993062" cy="51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TENDÊNCIAS </a:t>
            </a: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ARRECADAÇÃO, DESPESA E NECESSIDADE DE FINANCIAMENTO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0" y="63500"/>
            <a:ext cx="12192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Arrecadação Líquida e Despesa com Benefícios Previdenciários, nos últimos 25 meses </a:t>
            </a: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–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Em R$ bilhões de </a:t>
            </a:r>
            <a:r>
              <a:rPr lang="pt-BR" alt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Julho/2019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INPC –</a:t>
            </a:r>
            <a:endParaRPr lang="pt-BR" alt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4995863" y="1122363"/>
            <a:ext cx="184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s-ES_tradnl" altLang="pt-BR" sz="2000">
              <a:latin typeface="Times New Roman" panose="02020603050405020304" pitchFamily="18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63500" y="6235700"/>
            <a:ext cx="5562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</a:p>
        </p:txBody>
      </p:sp>
      <p:pic>
        <p:nvPicPr>
          <p:cNvPr id="19461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98513"/>
            <a:ext cx="121285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/>
        </p:nvSpPr>
        <p:spPr bwMode="auto">
          <a:xfrm>
            <a:off x="0" y="147638"/>
            <a:ext cx="12134850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90000"/>
              </a:lnSpc>
              <a:defRPr/>
            </a:pPr>
            <a:r>
              <a:rPr lang="pt-BR" altLang="pt-BR" sz="20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Composição da Arrecadação Líquida</a:t>
            </a:r>
            <a:endParaRPr lang="pt-BR" altLang="pt-BR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anose="02020603050405020304" pitchFamily="18" charset="0"/>
            </a:endParaRPr>
          </a:p>
          <a:p>
            <a:pPr algn="ctr">
              <a:lnSpc>
                <a:spcPct val="90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Arrecadação Corrente, Recuperação de Créditos e Transferência a Terceiros, nos últimos 25 meses</a:t>
            </a: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–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Em R$ bilhões de </a:t>
            </a:r>
            <a:r>
              <a:rPr lang="pt-BR" alt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Julho/2019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- INPC 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61913" y="6257925"/>
            <a:ext cx="6704012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</a:p>
        </p:txBody>
      </p:sp>
      <p:pic>
        <p:nvPicPr>
          <p:cNvPr id="20484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9013"/>
            <a:ext cx="12134850" cy="5122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ChangeArrowheads="1"/>
          </p:cNvSpPr>
          <p:nvPr/>
        </p:nvSpPr>
        <p:spPr bwMode="auto">
          <a:xfrm>
            <a:off x="0" y="28575"/>
            <a:ext cx="121920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2000" b="1" dirty="0">
                <a:solidFill>
                  <a:srgbClr val="00008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Composição da Despesa com Benefícios Previdenciários</a:t>
            </a:r>
          </a:p>
          <a:p>
            <a:pPr algn="ctr">
              <a:defRPr/>
            </a:pPr>
            <a:r>
              <a:rPr lang="pt-BR" altLang="pt-BR" sz="2000" b="1" dirty="0">
                <a:solidFill>
                  <a:schemeClr val="tx1"/>
                </a:solidFill>
                <a:cs typeface="Times New Roman" panose="02020603050405020304" pitchFamily="18" charset="0"/>
              </a:rPr>
              <a:t>Benefícios Pagos pelo INSS e Sentenças Judiciais nos últimos 25 meses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– Em R$ bilhões de </a:t>
            </a:r>
            <a:r>
              <a:rPr lang="pt-BR" altLang="pt-BR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Julho/2019 </a:t>
            </a:r>
            <a:r>
              <a:rPr lang="pt-BR" altLang="pt-BR" sz="2000" dirty="0">
                <a:solidFill>
                  <a:schemeClr val="tx1"/>
                </a:solidFill>
                <a:cs typeface="Times New Roman" panose="02020603050405020304" pitchFamily="18" charset="0"/>
              </a:rPr>
              <a:t>(INPC)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334963" y="6464300"/>
            <a:ext cx="67770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</a:p>
        </p:txBody>
      </p:sp>
      <p:pic>
        <p:nvPicPr>
          <p:cNvPr id="22532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8" y="965200"/>
            <a:ext cx="11953875" cy="51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52388" y="104775"/>
            <a:ext cx="12139612" cy="65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4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Resultado da Previdência Social nos últimos 25 meses –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 R$ bilhões de Julho/2019 - INPC </a:t>
            </a:r>
          </a:p>
        </p:txBody>
      </p:sp>
      <p:sp>
        <p:nvSpPr>
          <p:cNvPr id="24579" name="Text Box 3"/>
          <p:cNvSpPr txBox="1">
            <a:spLocks noChangeArrowheads="1"/>
          </p:cNvSpPr>
          <p:nvPr/>
        </p:nvSpPr>
        <p:spPr bwMode="auto">
          <a:xfrm>
            <a:off x="52388" y="6464300"/>
            <a:ext cx="55626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</a:p>
        </p:txBody>
      </p:sp>
      <p:pic>
        <p:nvPicPr>
          <p:cNvPr id="24580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757238"/>
            <a:ext cx="11925300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139700"/>
            <a:ext cx="1219200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Resultado do RGPS por Clientela – Média móvel de 12 meses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20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(janeiro/2010 a julho/2019) – </a:t>
            </a:r>
            <a:r>
              <a:rPr lang="pt-BR" altLang="pt-BR" sz="2000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 R$ bilhões de Julho/2019 - INPC 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334963" y="6464300"/>
            <a:ext cx="67770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</a:p>
        </p:txBody>
      </p:sp>
      <p:pic>
        <p:nvPicPr>
          <p:cNvPr id="26628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" y="865188"/>
            <a:ext cx="12052300" cy="5287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6675" y="0"/>
            <a:ext cx="12042775" cy="65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Resultado do RGPS – Média móvel de 12 meses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pt-BR" altLang="pt-BR" sz="18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(janeiro/2010 a julho/2019) </a:t>
            </a:r>
            <a:r>
              <a:rPr lang="pt-BR" altLang="pt-BR" sz="1800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Em R$ bilhões de Julho/2019 (INPC)</a:t>
            </a:r>
            <a:r>
              <a:rPr lang="pt-BR" altLang="pt-BR" sz="2000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34963" y="6464300"/>
            <a:ext cx="6777037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Fonte: Fluxo de Caixa INSS; Informar/DATAPREV.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</a:p>
        </p:txBody>
      </p:sp>
      <p:pic>
        <p:nvPicPr>
          <p:cNvPr id="27652" name="Imagem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733425"/>
            <a:ext cx="12042775" cy="530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1560513" y="1052513"/>
            <a:ext cx="91440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ARRECADAÇÃO LÍQUIDA,  DESPESA COM BENEFÍCIOS E RESULTADO PREVIDENCIÁRIO </a:t>
            </a:r>
          </a:p>
          <a:p>
            <a:pPr algn="ctr">
              <a:defRPr/>
            </a:pPr>
            <a:endParaRPr lang="pt-BR" altLang="pt-BR" sz="4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URBANO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1524000" y="2060575"/>
            <a:ext cx="9144000" cy="215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BENEFÍCIOS EMITIDOS </a:t>
            </a: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(ESTOQUE)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0"/>
            <a:ext cx="12192000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7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Quantidade de Benefícios Emitidos – RGPS –</a:t>
            </a:r>
            <a:r>
              <a:rPr lang="pt-BR" altLang="pt-BR" sz="1700" b="1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Julho/2018, Junho/2019 e Julho/2019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-85725" y="6034088"/>
            <a:ext cx="7788275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  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Obs.: Os benefícios assistenciais, embora operacionalizados pelo INSS, estão sob a responsabilidade do Ministério do Desenvolvimento Social e Combate à Fome</a:t>
            </a:r>
          </a:p>
        </p:txBody>
      </p:sp>
      <p:pic>
        <p:nvPicPr>
          <p:cNvPr id="29700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33388"/>
            <a:ext cx="12192000" cy="568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0" y="541338"/>
            <a:ext cx="121920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200">
                <a:latin typeface="Arial" panose="020B0604020202020204" pitchFamily="34" charset="0"/>
              </a:rPr>
              <a:t>Entre dezembro/2009 e julho/2019, a quantidade de benefícios do RGPS emitidos pela Previdência aumentou 29,4%, passando de 23,5 milhões para 30,5 milhões. </a:t>
            </a:r>
          </a:p>
        </p:txBody>
      </p:sp>
      <p:sp>
        <p:nvSpPr>
          <p:cNvPr id="73731" name="Rectangle 3"/>
          <p:cNvSpPr>
            <a:spLocks noChangeArrowheads="1"/>
          </p:cNvSpPr>
          <p:nvPr/>
        </p:nvSpPr>
        <p:spPr bwMode="auto">
          <a:xfrm>
            <a:off x="4763" y="122238"/>
            <a:ext cx="12187237" cy="36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Evolução da Quantidade de Benefícios Emitidos pela Previdência Social</a:t>
            </a:r>
            <a:r>
              <a:rPr lang="pt-BR" altLang="pt-BR" sz="1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  <a:t> </a:t>
            </a:r>
            <a:br>
              <a:rPr lang="pt-BR" altLang="pt-BR" sz="1600" b="1" i="1" dirty="0">
                <a:solidFill>
                  <a:schemeClr val="accent2"/>
                </a:solidFill>
                <a:cs typeface="Times New Roman" panose="02020603050405020304" pitchFamily="18" charset="0"/>
              </a:rPr>
            </a:b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Em milhões de benefícios -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2009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a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2018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(dezembro),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2019 (Julho)</a:t>
            </a:r>
            <a:endParaRPr lang="pt-BR" altLang="pt-BR" sz="1600" b="1" dirty="0">
              <a:solidFill>
                <a:srgbClr val="CC0000"/>
              </a:solidFill>
              <a:cs typeface="Arial" panose="020B0604020202020204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0" y="6026150"/>
            <a:ext cx="781843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 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Obs.: Os benefícios assistenciais, embora operacionalizados pelo INSS, estão sob a responsabilidade do Ministério do Desenvolvimento Social e Combate à Fome</a:t>
            </a:r>
          </a:p>
        </p:txBody>
      </p:sp>
      <p:pic>
        <p:nvPicPr>
          <p:cNvPr id="30725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17563"/>
            <a:ext cx="12109450" cy="520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ChangeArrowheads="1"/>
          </p:cNvSpPr>
          <p:nvPr/>
        </p:nvSpPr>
        <p:spPr bwMode="auto">
          <a:xfrm>
            <a:off x="0" y="60325"/>
            <a:ext cx="1210945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pt-BR" altLang="pt-BR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  <a:ea typeface="Arial Unicode MS" panose="020B0604020202020204" pitchFamily="34" charset="-128"/>
                <a:cs typeface="Times New Roman" panose="02020603050405020304" pitchFamily="18" charset="0"/>
              </a:rPr>
              <a:t>Valor Médio Real dos Benefícios Pagos pela Previdência Social (2010 a 2019)</a:t>
            </a:r>
            <a:r>
              <a:rPr lang="pt-BR" altLang="pt-BR" sz="1600" b="1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br>
              <a:rPr lang="pt-BR" altLang="pt-BR" sz="1600" b="1" dirty="0" smtClean="0">
                <a:ea typeface="Arial Unicode MS" panose="020B0604020202020204" pitchFamily="34" charset="-128"/>
                <a:cs typeface="Times New Roman" panose="02020603050405020304" pitchFamily="18" charset="0"/>
              </a:rPr>
            </a:br>
            <a:r>
              <a:rPr lang="pt-BR" altLang="pt-BR" sz="1600" b="1" dirty="0" smtClean="0">
                <a:solidFill>
                  <a:srgbClr val="CC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Média de Janeiro a Julho de cada ano – Em R$ de Julho/2019 (INPC)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34963" y="557213"/>
            <a:ext cx="11634787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99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400"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 valor médio real dos benefícios da Previdência Social atingiu R$ 1.335,05 na média de janeiro a julho de 2019, o que representou um crescimento de 6,4% em relação ao mesmo período de 2012.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553200" y="4956175"/>
            <a:ext cx="10985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0000"/>
                </a:solidFill>
                <a:latin typeface="Arial" panose="020B0604020202020204" pitchFamily="34" charset="0"/>
              </a:rPr>
              <a:t>Variação: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FF0000"/>
                </a:solidFill>
                <a:latin typeface="Arial" panose="020B0604020202020204" pitchFamily="34" charset="0"/>
              </a:rPr>
              <a:t>+6,4%</a:t>
            </a: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 flipV="1">
            <a:off x="2760663" y="5229225"/>
            <a:ext cx="3802062" cy="4763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74" name="Line 6"/>
          <p:cNvSpPr>
            <a:spLocks noChangeShapeType="1"/>
          </p:cNvSpPr>
          <p:nvPr/>
        </p:nvSpPr>
        <p:spPr bwMode="auto">
          <a:xfrm flipH="1">
            <a:off x="7608888" y="2482850"/>
            <a:ext cx="3527425" cy="260985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192088" y="6311900"/>
            <a:ext cx="8610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Obs.: Inclui apenas os benefícios previdenciários e acidentários</a:t>
            </a:r>
            <a:endParaRPr lang="pt-BR" altLang="pt-BR" sz="900">
              <a:latin typeface="Arial" panose="020B0604020202020204" pitchFamily="34" charset="0"/>
            </a:endParaRPr>
          </a:p>
        </p:txBody>
      </p:sp>
      <p:pic>
        <p:nvPicPr>
          <p:cNvPr id="32776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90600"/>
            <a:ext cx="12109450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0" y="6334125"/>
            <a:ext cx="7767638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Fontes: DATAPREV, SUB, SINTESE. 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Obs.: A existência de benefícios com valores inferiores ao salário mínimo deve-se ao desmembramento de pensões e ao pagamento de benefícios como o salário-família, o auxílio suplementar, o auxílio acidente e o abono de permanência.</a:t>
            </a:r>
          </a:p>
        </p:txBody>
      </p:sp>
      <p:sp>
        <p:nvSpPr>
          <p:cNvPr id="34819" name="Rectangle 3" descr="Pergaminho"/>
          <p:cNvSpPr>
            <a:spLocks noChangeArrowheads="1"/>
          </p:cNvSpPr>
          <p:nvPr/>
        </p:nvSpPr>
        <p:spPr bwMode="auto">
          <a:xfrm>
            <a:off x="4729163" y="1585913"/>
            <a:ext cx="5545137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 r:embed="rId2"/>
                  <a:srcRect/>
                  <a:tile tx="0" ty="0" sx="100000" sy="100000" flip="none" algn="tl"/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pt-BR" altLang="pt-BR" sz="1600">
                <a:solidFill>
                  <a:srgbClr val="CC0000"/>
                </a:solidFill>
                <a:latin typeface="Arial" panose="020B0604020202020204" pitchFamily="34" charset="0"/>
              </a:rPr>
              <a:t>Cerca de 67,3% dos benefícios pagos pelo INSS em Julho/2019 possuíam o valor de até um salário mínimo, o que representa um contingente de 23,7 milhões de beneficiários diretos. </a:t>
            </a:r>
          </a:p>
        </p:txBody>
      </p:sp>
      <p:sp>
        <p:nvSpPr>
          <p:cNvPr id="75782" name="Rectangle 6"/>
          <p:cNvSpPr>
            <a:spLocks noChangeArrowheads="1"/>
          </p:cNvSpPr>
          <p:nvPr/>
        </p:nvSpPr>
        <p:spPr bwMode="auto">
          <a:xfrm>
            <a:off x="384175" y="163513"/>
            <a:ext cx="10801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5000"/>
              </a:lnSpc>
              <a:defRPr/>
            </a:pPr>
            <a:r>
              <a:rPr lang="pt-BR" alt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Distribuição de Benefícios Emitidos, segundo faixas de Valores</a:t>
            </a:r>
            <a: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</a:t>
            </a:r>
            <a:b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</a:br>
            <a:r>
              <a:rPr lang="pt-BR" altLang="pt-BR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                  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Em Pisos Previdenciários (Posição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Julho/2019)</a:t>
            </a:r>
            <a:endParaRPr lang="pt-BR" altLang="pt-BR" sz="1600" b="1" dirty="0">
              <a:solidFill>
                <a:srgbClr val="CC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34821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5" y="839788"/>
            <a:ext cx="12018963" cy="541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ChangeArrowheads="1"/>
          </p:cNvSpPr>
          <p:nvPr/>
        </p:nvSpPr>
        <p:spPr bwMode="auto">
          <a:xfrm>
            <a:off x="1524000" y="2492375"/>
            <a:ext cx="9107488" cy="2160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BENEFÍCIOS CONCEDIDOS </a:t>
            </a: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(FLUXO)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98438" y="101600"/>
            <a:ext cx="11445875" cy="36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Quantidade de Benefícios Concedidos – RGPS</a:t>
            </a:r>
          </a:p>
          <a:p>
            <a:pPr algn="ctr">
              <a:lnSpc>
                <a:spcPct val="8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julho/2018, junho/2019 e julho/2019, Acumulado de janeiro a julho (2018 e 2019)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0" y="6488113"/>
            <a:ext cx="9318625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</a:p>
        </p:txBody>
      </p:sp>
      <p:pic>
        <p:nvPicPr>
          <p:cNvPr id="36868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2450"/>
            <a:ext cx="12134850" cy="554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0" y="187325"/>
            <a:ext cx="1206023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pt-BR" altLang="pt-BR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Quantidade de Benefícios Concedidos pela Previdência Social (2011 a 2019)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80000"/>
              </a:lnSpc>
              <a:defRPr/>
            </a:pP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Acumulado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de j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aneiro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a </a:t>
            </a:r>
            <a:r>
              <a:rPr lang="pt-BR" altLang="pt-BR" sz="1600" b="1" dirty="0" smtClean="0">
                <a:solidFill>
                  <a:srgbClr val="CC0000"/>
                </a:solidFill>
                <a:cs typeface="Times New Roman" panose="02020603050405020304" pitchFamily="18" charset="0"/>
              </a:rPr>
              <a:t>julho </a:t>
            </a:r>
            <a:r>
              <a:rPr lang="pt-BR" altLang="pt-BR" sz="1600" b="1" dirty="0">
                <a:solidFill>
                  <a:srgbClr val="CC0000"/>
                </a:solidFill>
                <a:cs typeface="Times New Roman" panose="02020603050405020304" pitchFamily="18" charset="0"/>
              </a:rPr>
              <a:t>(Em milhares de benefícios)</a:t>
            </a: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192088" y="6424613"/>
            <a:ext cx="82296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Fontes: Anuário Estatístico da Previdência Social - AEPS; Boletim Estatístico da Previdência Social – BEPS.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  <a:cs typeface="Times New Roman" panose="02020603050405020304" pitchFamily="18" charset="0"/>
              </a:rPr>
              <a:t>Elaboração: SPREV/ME.</a:t>
            </a:r>
          </a:p>
        </p:txBody>
      </p:sp>
      <p:pic>
        <p:nvPicPr>
          <p:cNvPr id="38916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8" y="708025"/>
            <a:ext cx="11661775" cy="539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69850"/>
            <a:ext cx="12192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Arrecadação Líquida, Despesa com Benefícios e Resultado Previdenciário – </a:t>
            </a:r>
            <a:r>
              <a:rPr lang="pt-BR" altLang="pt-BR" sz="1600" b="1" u="sng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URBANO</a:t>
            </a:r>
            <a:r>
              <a:rPr lang="pt-BR" altLang="pt-BR" sz="1800" b="1" u="sng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Janeiro e Julho (2018 e 2019) – Em R$ milhões de Julho/2019 (INPC)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0" y="6181725"/>
            <a:ext cx="5795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5124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8" y="635000"/>
            <a:ext cx="12133262" cy="541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121920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Arrecadação Líquida, Despesa com Benefícios e Resultado Previdenciário – </a:t>
            </a:r>
            <a:r>
              <a:rPr lang="pt-BR" altLang="pt-BR" sz="1600" b="1" u="sng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URBANO</a:t>
            </a:r>
            <a:r>
              <a:rPr lang="pt-BR" altLang="pt-BR" sz="1600" b="1" u="sng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Janeiro e Julho (2018 e 2019) – Em R$ milhões nominais</a:t>
            </a: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0" y="6240463"/>
            <a:ext cx="69850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6148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6263"/>
            <a:ext cx="12125325" cy="549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1560513" y="1052513"/>
            <a:ext cx="9144000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ARRECADAÇÃO LÍQUIDA,  DESPESA COM BENEFÍCIOS E RESULTADO PREVIDENCIÁRIO </a:t>
            </a:r>
          </a:p>
          <a:p>
            <a:pPr algn="ctr">
              <a:defRPr/>
            </a:pPr>
            <a:endParaRPr lang="pt-BR" altLang="pt-BR" sz="4400" b="1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>
              <a:defRPr/>
            </a:pPr>
            <a:r>
              <a:rPr lang="pt-BR" altLang="pt-BR" sz="44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RURAL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0"/>
            <a:ext cx="1219200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Arrecadação Líquida, Despesa com Benefícios e Resultado Previdenciários – </a:t>
            </a:r>
            <a:r>
              <a:rPr lang="pt-BR" altLang="pt-BR" sz="1600" b="1" u="sng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RURAL</a:t>
            </a:r>
            <a:r>
              <a:rPr lang="pt-BR" altLang="pt-BR" sz="1800" b="1" u="sng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Janeiro e Julho (2018 e 2019) – Em R$ milhões de Julho/2019 (INPC)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76200" y="6057900"/>
            <a:ext cx="5795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8196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928688"/>
            <a:ext cx="12058650" cy="500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87313"/>
            <a:ext cx="121920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Arrecadação Líquida, Despesa com Benefícios e Resultado Previdenciários – </a:t>
            </a:r>
            <a:r>
              <a:rPr lang="pt-BR" altLang="pt-BR" sz="1600" b="1" u="sng">
                <a:solidFill>
                  <a:srgbClr val="CC0000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RURAL</a:t>
            </a:r>
            <a:r>
              <a:rPr lang="pt-BR" altLang="pt-BR" sz="1600" b="1" u="sng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5000"/>
              </a:lnSpc>
              <a:spcBef>
                <a:spcPct val="0"/>
              </a:spcBef>
              <a:buFontTx/>
              <a:buNone/>
            </a:pPr>
            <a:r>
              <a:rPr lang="pt-BR" altLang="pt-BR" sz="1600" b="1"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Janeiro e Julho (2018 e 2019) – Em R$ milhões nominais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0" y="6172200"/>
            <a:ext cx="69850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9220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41388"/>
            <a:ext cx="12192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1524000" y="981075"/>
            <a:ext cx="9144000" cy="4679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defRPr/>
            </a:pPr>
            <a:r>
              <a:rPr lang="pt-BR" altLang="pt-BR" sz="4800" b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RESULTADO DO RGPS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12738" y="63500"/>
            <a:ext cx="1080135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  <a:lvl2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2pPr>
            <a:lvl3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3pPr>
            <a:lvl4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4pPr>
            <a:lvl5pPr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>
                <a:solidFill>
                  <a:schemeClr val="bg1"/>
                </a:solidFill>
                <a:latin typeface="Arial" panose="020B0604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9pPr>
          </a:lstStyle>
          <a:p>
            <a:pPr algn="ctr">
              <a:lnSpc>
                <a:spcPct val="115000"/>
              </a:lnSpc>
              <a:defRPr/>
            </a:pPr>
            <a:r>
              <a:rPr lang="pt-BR" altLang="pt-BR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Times New Roman" panose="02020603050405020304" pitchFamily="18" charset="0"/>
              </a:rPr>
              <a:t>RESULTADO DO RGPS</a:t>
            </a:r>
            <a:endParaRPr lang="pt-BR" altLang="pt-BR" sz="2000" b="1" u="sng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panose="020B0604020202020204" pitchFamily="34" charset="0"/>
            </a:endParaRPr>
          </a:p>
          <a:p>
            <a:pPr algn="ctr">
              <a:lnSpc>
                <a:spcPct val="115000"/>
              </a:lnSpc>
              <a:defRPr/>
            </a:pP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Em R$ milhões de </a:t>
            </a:r>
            <a:r>
              <a:rPr lang="pt-BR" altLang="pt-BR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Julho </a:t>
            </a: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de </a:t>
            </a:r>
            <a:r>
              <a:rPr lang="pt-BR" altLang="pt-BR" sz="1600" b="1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2019 </a:t>
            </a:r>
            <a:r>
              <a:rPr lang="pt-BR" altLang="pt-BR" sz="1600" b="1" dirty="0">
                <a:solidFill>
                  <a:schemeClr val="tx1"/>
                </a:solidFill>
                <a:cs typeface="Times New Roman" panose="02020603050405020304" pitchFamily="18" charset="0"/>
              </a:rPr>
              <a:t>(INPC)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6289675"/>
            <a:ext cx="5795963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Fonte: Fluxo de Caixa INSS; Informar/DATAPREV.  Elaboração: SPREV/ME.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900">
                <a:latin typeface="Arial" panose="020B0604020202020204" pitchFamily="34" charset="0"/>
              </a:rPr>
              <a:t>Nota: O dado de Renúncia Previdenciária é uma estimativa da Receita Federal do Brasil, sujeito a alteração.</a:t>
            </a:r>
          </a:p>
        </p:txBody>
      </p:sp>
      <p:pic>
        <p:nvPicPr>
          <p:cNvPr id="11268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06438"/>
            <a:ext cx="12192000" cy="532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</TotalTime>
  <Words>1086</Words>
  <Application>Microsoft Office PowerPoint</Application>
  <PresentationFormat>Widescreen</PresentationFormat>
  <Paragraphs>107</Paragraphs>
  <Slides>28</Slides>
  <Notes>10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28</vt:i4>
      </vt:variant>
    </vt:vector>
  </HeadingPairs>
  <TitlesOfParts>
    <vt:vector size="33" baseType="lpstr">
      <vt:lpstr>Calibri</vt:lpstr>
      <vt:lpstr>Arial</vt:lpstr>
      <vt:lpstr>Arial Unicode MS</vt:lpstr>
      <vt:lpstr>Times New Roman</vt:lpstr>
      <vt:lpstr>Tema do Office</vt:lpstr>
      <vt:lpstr>RESULTADO DO REGIME GERAL DE PREVIDÊNCIA SOCIAL – RGPS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Jamil Miranda Ghani</dc:creator>
  <cp:lastModifiedBy>Renata Nogueira Brumano Castro - SEC_PREV</cp:lastModifiedBy>
  <cp:revision>53</cp:revision>
  <dcterms:created xsi:type="dcterms:W3CDTF">2019-01-08T13:56:17Z</dcterms:created>
  <dcterms:modified xsi:type="dcterms:W3CDTF">2019-08-29T18:36:31Z</dcterms:modified>
</cp:coreProperties>
</file>